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2"/>
  </p:notesMasterIdLst>
  <p:sldIdLst>
    <p:sldId id="256" r:id="rId2"/>
    <p:sldId id="278" r:id="rId3"/>
    <p:sldId id="279" r:id="rId4"/>
    <p:sldId id="280" r:id="rId5"/>
    <p:sldId id="281" r:id="rId6"/>
    <p:sldId id="257" r:id="rId7"/>
    <p:sldId id="285" r:id="rId8"/>
    <p:sldId id="283" r:id="rId9"/>
    <p:sldId id="284" r:id="rId10"/>
    <p:sldId id="282"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gFWliqa8VIgsFiZR/RWjcVECBQe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1" d="100"/>
          <a:sy n="51" d="100"/>
        </p:scale>
        <p:origin x="946" y="-5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sz="4000">
                <a:solidFill>
                  <a:schemeClr val="bg2"/>
                </a:solidFill>
              </a:rPr>
              <a:t>Market Share</a:t>
            </a:r>
          </a:p>
        </c:rich>
      </c:tx>
      <c:overlay val="0"/>
      <c:spPr>
        <a:noFill/>
        <a:ln>
          <a:noFill/>
        </a:ln>
        <a:effectLst/>
      </c:sp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1352332052548683"/>
          <c:y val="0.17570159141268382"/>
          <c:w val="0.84198504014224163"/>
          <c:h val="0.76631498973439582"/>
        </c:manualLayout>
      </c:layout>
      <c:pie3DChart>
        <c:varyColors val="1"/>
        <c:ser>
          <c:idx val="0"/>
          <c:order val="0"/>
          <c:tx>
            <c:strRef>
              <c:f>Sheet1!$B$1</c:f>
              <c:strCache>
                <c:ptCount val="1"/>
                <c:pt idx="0">
                  <c:v>Market Share</c:v>
                </c:pt>
              </c:strCache>
            </c:strRef>
          </c:tx>
          <c:explosion val="3"/>
          <c:dPt>
            <c:idx val="0"/>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9ED1-4A74-8FF3-48D9FCFECAD1}"/>
              </c:ext>
            </c:extLst>
          </c:dPt>
          <c:dPt>
            <c:idx val="1"/>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2-9ED1-4A74-8FF3-48D9FCFECAD1}"/>
              </c:ext>
            </c:extLst>
          </c:dPt>
          <c:dPt>
            <c:idx val="2"/>
            <c:bubble3D val="0"/>
            <c:spPr>
              <a:solidFill>
                <a:srgbClr val="00B0F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9ED1-4A74-8FF3-48D9FCFECAD1}"/>
              </c:ext>
            </c:extLst>
          </c:dPt>
          <c:dPt>
            <c:idx val="3"/>
            <c:bubble3D val="0"/>
            <c:spPr>
              <a:solidFill>
                <a:schemeClr val="accent6">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6-9ED1-4A74-8FF3-48D9FCFECAD1}"/>
              </c:ext>
            </c:extLst>
          </c:dPt>
          <c:dPt>
            <c:idx val="4"/>
            <c:bubble3D val="0"/>
            <c:spPr>
              <a:solidFill>
                <a:schemeClr val="accent5">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9ED1-4A74-8FF3-48D9FCFECAD1}"/>
              </c:ext>
            </c:extLst>
          </c:dPt>
          <c:dPt>
            <c:idx val="5"/>
            <c:bubble3D val="0"/>
            <c:spPr>
              <a:solidFill>
                <a:schemeClr val="bg2">
                  <a:lumMod val="5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8-9ED1-4A74-8FF3-48D9FCFECAD1}"/>
              </c:ext>
            </c:extLst>
          </c:dPt>
          <c:dPt>
            <c:idx val="6"/>
            <c:bubble3D val="0"/>
            <c:spPr>
              <a:solidFill>
                <a:schemeClr val="accent6">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9ED1-4A74-8FF3-48D9FCFECAD1}"/>
              </c:ext>
            </c:extLst>
          </c:dPt>
          <c:dPt>
            <c:idx val="7"/>
            <c:bubble3D val="0"/>
            <c:spPr>
              <a:solidFill>
                <a:schemeClr val="accent5">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A-9ED1-4A74-8FF3-48D9FCFECAD1}"/>
              </c:ext>
            </c:extLst>
          </c:dPt>
          <c:dPt>
            <c:idx val="8"/>
            <c:bubble3D val="0"/>
            <c:spPr>
              <a:solidFill>
                <a:schemeClr val="bg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4-9ED1-4A74-8FF3-48D9FCFECAD1}"/>
              </c:ext>
            </c:extLst>
          </c:dPt>
          <c:dLbls>
            <c:dLbl>
              <c:idx val="0"/>
              <c:spPr>
                <a:noFill/>
                <a:ln>
                  <a:noFill/>
                </a:ln>
                <a:effectLst/>
              </c:spPr>
              <c:txPr>
                <a:bodyPr rot="0" spcFirstLastPara="1" vertOverflow="ellipsis" vert="horz" wrap="square" lIns="0" tIns="108000" rIns="0" bIns="36000" anchor="ctr" anchorCtr="1">
                  <a:spAutoFit/>
                </a:bodyPr>
                <a:lstStyle/>
                <a:p>
                  <a:pPr>
                    <a:defRPr sz="2000" b="1" i="0" u="none" strike="noStrike" kern="1200" spc="0" baseline="0">
                      <a:solidFill>
                        <a:schemeClr val="accent6"/>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9ED1-4A74-8FF3-48D9FCFECAD1}"/>
                </c:ext>
              </c:extLst>
            </c:dLbl>
            <c:dLbl>
              <c:idx val="1"/>
              <c:spPr>
                <a:noFill/>
                <a:ln>
                  <a:noFill/>
                </a:ln>
                <a:effectLst/>
              </c:spPr>
              <c:txPr>
                <a:bodyPr rot="0" spcFirstLastPara="1" vertOverflow="ellipsis" vert="horz" wrap="square" lIns="0" tIns="108000" rIns="0" bIns="36000" anchor="ctr" anchorCtr="1">
                  <a:spAutoFit/>
                </a:bodyPr>
                <a:lstStyle/>
                <a:p>
                  <a:pPr>
                    <a:defRPr sz="2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9ED1-4A74-8FF3-48D9FCFECAD1}"/>
                </c:ext>
              </c:extLst>
            </c:dLbl>
            <c:dLbl>
              <c:idx val="2"/>
              <c:spPr>
                <a:noFill/>
                <a:ln>
                  <a:noFill/>
                </a:ln>
                <a:effectLst/>
              </c:spPr>
              <c:txPr>
                <a:bodyPr rot="0" spcFirstLastPara="1" vertOverflow="ellipsis" vert="horz" wrap="square" lIns="0" tIns="108000" rIns="0" bIns="36000" anchor="ctr" anchorCtr="1">
                  <a:spAutoFit/>
                </a:bodyPr>
                <a:lstStyle/>
                <a:p>
                  <a:pPr>
                    <a:defRPr sz="2000" b="1" i="0" u="none" strike="noStrike" kern="1200" spc="0" baseline="0">
                      <a:solidFill>
                        <a:srgbClr val="00ADED"/>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9ED1-4A74-8FF3-48D9FCFECAD1}"/>
                </c:ext>
              </c:extLst>
            </c:dLbl>
            <c:dLbl>
              <c:idx val="3"/>
              <c:layout>
                <c:manualLayout>
                  <c:x val="1.4727706166722504E-3"/>
                  <c:y val="-2.0661358703963479E-2"/>
                </c:manualLayout>
              </c:layout>
              <c:spPr>
                <a:noFill/>
                <a:ln>
                  <a:noFill/>
                </a:ln>
                <a:effectLst/>
              </c:spPr>
              <c:txPr>
                <a:bodyPr rot="0" spcFirstLastPara="1" vertOverflow="ellipsis" vert="horz" wrap="square" lIns="0" tIns="108000" rIns="0" bIns="36000" anchor="ctr" anchorCtr="1">
                  <a:spAutoFit/>
                </a:bodyPr>
                <a:lstStyle/>
                <a:p>
                  <a:pPr>
                    <a:defRPr sz="1400" b="1" i="0" u="none" strike="noStrike" kern="1200" spc="0" baseline="0">
                      <a:solidFill>
                        <a:schemeClr val="accent6">
                          <a:lumMod val="60000"/>
                        </a:schemeClr>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6-9ED1-4A74-8FF3-48D9FCFECAD1}"/>
                </c:ext>
              </c:extLst>
            </c:dLbl>
            <c:dLbl>
              <c:idx val="4"/>
              <c:layout>
                <c:manualLayout>
                  <c:x val="-7.363853083361252E-3"/>
                  <c:y val="-2.0661358703963403E-2"/>
                </c:manualLayout>
              </c:layout>
              <c:spPr>
                <a:noFill/>
                <a:ln>
                  <a:noFill/>
                </a:ln>
                <a:effectLst/>
              </c:spPr>
              <c:txPr>
                <a:bodyPr rot="0" spcFirstLastPara="1" vertOverflow="ellipsis" vert="horz" wrap="square" lIns="0" tIns="108000" rIns="0" bIns="36000" anchor="ctr" anchorCtr="1">
                  <a:spAutoFit/>
                </a:bodyPr>
                <a:lstStyle/>
                <a:p>
                  <a:pPr>
                    <a:defRPr sz="1400" b="1" i="0" u="none" strike="noStrike" kern="1200" spc="0" baseline="0">
                      <a:solidFill>
                        <a:schemeClr val="accent5">
                          <a:lumMod val="60000"/>
                        </a:schemeClr>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7-9ED1-4A74-8FF3-48D9FCFECAD1}"/>
                </c:ext>
              </c:extLst>
            </c:dLbl>
            <c:dLbl>
              <c:idx val="5"/>
              <c:layout>
                <c:manualLayout>
                  <c:x val="-8.8366237000335052E-3"/>
                  <c:y val="-7.4380891334268243E-2"/>
                </c:manualLayout>
              </c:layout>
              <c:tx>
                <c:rich>
                  <a:bodyPr rot="0" spcFirstLastPara="1" vertOverflow="ellipsis" vert="horz" wrap="square" lIns="0" tIns="108000" rIns="0" bIns="36000" anchor="ctr" anchorCtr="1">
                    <a:spAutoFit/>
                  </a:bodyPr>
                  <a:lstStyle/>
                  <a:p>
                    <a:pPr>
                      <a:defRPr sz="1400" b="1" i="0" u="none" strike="noStrike" kern="1200" spc="0" baseline="0">
                        <a:solidFill>
                          <a:schemeClr val="accent6"/>
                        </a:solidFill>
                        <a:latin typeface="+mn-lt"/>
                        <a:ea typeface="+mn-ea"/>
                        <a:cs typeface="+mn-cs"/>
                      </a:defRPr>
                    </a:pPr>
                    <a:fld id="{D84BC48A-D005-4BC7-80EB-6011632ABE79}" type="CATEGORYNAME">
                      <a:rPr lang="en-US">
                        <a:solidFill>
                          <a:srgbClr val="918752"/>
                        </a:solidFill>
                      </a:rPr>
                      <a:pPr>
                        <a:defRPr sz="1400" b="1" i="0" u="none" strike="noStrike" kern="1200" spc="0" baseline="0">
                          <a:solidFill>
                            <a:schemeClr val="accent6"/>
                          </a:solidFill>
                          <a:latin typeface="+mn-lt"/>
                          <a:ea typeface="+mn-ea"/>
                          <a:cs typeface="+mn-cs"/>
                        </a:defRPr>
                      </a:pPr>
                      <a:t>[CATEGORY NAME]</a:t>
                    </a:fld>
                    <a:endParaRPr lang="en-US"/>
                  </a:p>
                </c:rich>
              </c:tx>
              <c:spPr>
                <a:noFill/>
                <a:ln>
                  <a:noFill/>
                </a:ln>
                <a:effectLst/>
              </c:spPr>
              <c:dLblPos val="bestFit"/>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8-9ED1-4A74-8FF3-48D9FCFECAD1}"/>
                </c:ext>
              </c:extLst>
            </c:dLbl>
            <c:dLbl>
              <c:idx val="6"/>
              <c:layout>
                <c:manualLayout>
                  <c:x val="-4.4183118500167517E-3"/>
                  <c:y val="-9.5042250038231649E-2"/>
                </c:manualLayout>
              </c:layout>
              <c:spPr>
                <a:noFill/>
                <a:ln>
                  <a:noFill/>
                </a:ln>
                <a:effectLst/>
              </c:spPr>
              <c:txPr>
                <a:bodyPr rot="0" spcFirstLastPara="1" vertOverflow="ellipsis" vert="horz" wrap="square" lIns="0" tIns="108000" rIns="0" bIns="36000" anchor="ctr" anchorCtr="1">
                  <a:spAutoFit/>
                </a:bodyPr>
                <a:lstStyle/>
                <a:p>
                  <a:pPr>
                    <a:defRPr sz="1400" b="1" i="0" u="none" strike="noStrike" kern="1200" spc="0" baseline="0">
                      <a:solidFill>
                        <a:schemeClr val="accent6">
                          <a:lumMod val="80000"/>
                          <a:lumOff val="20000"/>
                        </a:schemeClr>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9-9ED1-4A74-8FF3-48D9FCFECAD1}"/>
                </c:ext>
              </c:extLst>
            </c:dLbl>
            <c:dLbl>
              <c:idx val="7"/>
              <c:layout>
                <c:manualLayout>
                  <c:x val="0"/>
                  <c:y val="-0.11363747287179871"/>
                </c:manualLayout>
              </c:layout>
              <c:spPr>
                <a:noFill/>
                <a:ln>
                  <a:noFill/>
                </a:ln>
                <a:effectLst/>
              </c:spPr>
              <c:txPr>
                <a:bodyPr rot="0" spcFirstLastPara="1" vertOverflow="ellipsis" vert="horz" wrap="square" lIns="0" tIns="108000" rIns="0" bIns="36000" anchor="ctr" anchorCtr="1">
                  <a:spAutoFit/>
                </a:bodyPr>
                <a:lstStyle/>
                <a:p>
                  <a:pPr>
                    <a:defRPr sz="1400" b="1" i="0" u="none" strike="noStrike" kern="1200" spc="0" baseline="0">
                      <a:solidFill>
                        <a:schemeClr val="accent5">
                          <a:lumMod val="80000"/>
                          <a:lumOff val="20000"/>
                        </a:schemeClr>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A-9ED1-4A74-8FF3-48D9FCFECAD1}"/>
                </c:ext>
              </c:extLst>
            </c:dLbl>
            <c:dLbl>
              <c:idx val="8"/>
              <c:tx>
                <c:rich>
                  <a:bodyPr rot="0" spcFirstLastPara="1" vertOverflow="ellipsis" vert="horz" wrap="square" lIns="0" tIns="108000" rIns="0" bIns="36000" anchor="ctr" anchorCtr="1">
                    <a:spAutoFit/>
                  </a:bodyPr>
                  <a:lstStyle/>
                  <a:p>
                    <a:pPr>
                      <a:defRPr sz="1400" b="1" i="0" u="none" strike="noStrike" kern="1200" spc="0" baseline="0">
                        <a:solidFill>
                          <a:schemeClr val="accent6"/>
                        </a:solidFill>
                        <a:latin typeface="+mn-lt"/>
                        <a:ea typeface="+mn-ea"/>
                        <a:cs typeface="+mn-cs"/>
                      </a:defRPr>
                    </a:pPr>
                    <a:fld id="{34D05430-2456-4179-AB3F-5DC3C888ADED}" type="CATEGORYNAME">
                      <a:rPr lang="en-US">
                        <a:solidFill>
                          <a:srgbClr val="EBE9DD"/>
                        </a:solidFill>
                      </a:rPr>
                      <a:pPr>
                        <a:defRPr sz="1400" b="1" i="0" u="none" strike="noStrike" kern="1200" spc="0" baseline="0">
                          <a:solidFill>
                            <a:schemeClr val="accent6"/>
                          </a:solidFill>
                          <a:latin typeface="+mn-lt"/>
                          <a:ea typeface="+mn-ea"/>
                          <a:cs typeface="+mn-cs"/>
                        </a:defRPr>
                      </a:pPr>
                      <a:t>[CATEGORY NAME]</a:t>
                    </a:fld>
                    <a:endParaRPr lang="en-US"/>
                  </a:p>
                </c:rich>
              </c:tx>
              <c:spPr>
                <a:noFill/>
                <a:ln>
                  <a:noFill/>
                </a:ln>
                <a:effectLst/>
              </c:spPr>
              <c:dLblPos val="outEnd"/>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4-9ED1-4A74-8FF3-48D9FCFECAD1}"/>
                </c:ext>
              </c:extLst>
            </c:dLbl>
            <c:spPr>
              <a:scene3d>
                <a:camera prst="orthographicFront"/>
                <a:lightRig rig="threePt" dir="t"/>
              </a:scene3d>
              <a:sp3d>
                <a:bevelT w="6350"/>
              </a:sp3d>
            </c:spPr>
            <c:txPr>
              <a:bodyPr rot="0" spcFirstLastPara="1" vertOverflow="ellipsis" vert="horz" wrap="square" lIns="0" tIns="108000" rIns="0" bIns="36000" anchor="ctr" anchorCtr="1">
                <a:spAutoFit/>
              </a:bodyPr>
              <a:lstStyle/>
              <a:p>
                <a:pPr>
                  <a:defRPr sz="1400" b="1" i="0" u="none" strike="noStrike" kern="1200" spc="0" baseline="0">
                    <a:solidFill>
                      <a:schemeClr val="accent6"/>
                    </a:solidFill>
                    <a:latin typeface="+mn-lt"/>
                    <a:ea typeface="+mn-ea"/>
                    <a:cs typeface="+mn-cs"/>
                  </a:defRPr>
                </a:pPr>
                <a:endParaRPr lang="en-US"/>
              </a:p>
            </c:tx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pPr xmlns:c15="http://schemas.microsoft.com/office/drawing/2012/chart">
                  <a:prstGeom prst="rect">
                    <a:avLst/>
                  </a:prstGeom>
                </c15:spPr>
              </c:ext>
            </c:extLst>
          </c:dLbls>
          <c:cat>
            <c:strRef>
              <c:f>Sheet1!$A$2:$A$10</c:f>
              <c:strCache>
                <c:ptCount val="9"/>
                <c:pt idx="0">
                  <c:v>AWS 31%</c:v>
                </c:pt>
                <c:pt idx="1">
                  <c:v>AZURE 20%</c:v>
                </c:pt>
                <c:pt idx="2">
                  <c:v>GCP 12%</c:v>
                </c:pt>
                <c:pt idx="3">
                  <c:v>Alibaba Cloud 4%</c:v>
                </c:pt>
                <c:pt idx="4">
                  <c:v>Oracle 3%</c:v>
                </c:pt>
                <c:pt idx="5">
                  <c:v>Salesforce 2%</c:v>
                </c:pt>
                <c:pt idx="6">
                  <c:v>IBM Cloud 2%</c:v>
                </c:pt>
                <c:pt idx="7">
                  <c:v>Tencet Cloud 2%</c:v>
                </c:pt>
                <c:pt idx="8">
                  <c:v>Others</c:v>
                </c:pt>
              </c:strCache>
            </c:strRef>
          </c:cat>
          <c:val>
            <c:numRef>
              <c:f>Sheet1!$B$2:$B$10</c:f>
              <c:numCache>
                <c:formatCode>General</c:formatCode>
                <c:ptCount val="9"/>
                <c:pt idx="0">
                  <c:v>31</c:v>
                </c:pt>
                <c:pt idx="1">
                  <c:v>20</c:v>
                </c:pt>
                <c:pt idx="2">
                  <c:v>12</c:v>
                </c:pt>
                <c:pt idx="3">
                  <c:v>4</c:v>
                </c:pt>
                <c:pt idx="4">
                  <c:v>3</c:v>
                </c:pt>
                <c:pt idx="5">
                  <c:v>2</c:v>
                </c:pt>
                <c:pt idx="6">
                  <c:v>2</c:v>
                </c:pt>
                <c:pt idx="7">
                  <c:v>2</c:v>
                </c:pt>
                <c:pt idx="8">
                  <c:v>24</c:v>
                </c:pt>
              </c:numCache>
            </c:numRef>
          </c:val>
          <c:extLst>
            <c:ext xmlns:c16="http://schemas.microsoft.com/office/drawing/2014/chart" uri="{C3380CC4-5D6E-409C-BE32-E72D297353CC}">
              <c16:uniqueId val="{00000000-9ED1-4A74-8FF3-48D9FCFECAD1}"/>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a:extLst>
            <a:ext uri="{FF2B5EF4-FFF2-40B4-BE49-F238E27FC236}">
              <a16:creationId xmlns:a16="http://schemas.microsoft.com/office/drawing/2014/main" id="{9BE85650-AA7E-4652-3F43-4CB45CCF1662}"/>
            </a:ext>
          </a:extLst>
        </p:cNvPr>
        <p:cNvGrpSpPr/>
        <p:nvPr/>
      </p:nvGrpSpPr>
      <p:grpSpPr>
        <a:xfrm>
          <a:off x="0" y="0"/>
          <a:ext cx="0" cy="0"/>
          <a:chOff x="0" y="0"/>
          <a:chExt cx="0" cy="0"/>
        </a:xfrm>
      </p:grpSpPr>
      <p:sp>
        <p:nvSpPr>
          <p:cNvPr id="96" name="Google Shape;96;p2:notes">
            <a:extLst>
              <a:ext uri="{FF2B5EF4-FFF2-40B4-BE49-F238E27FC236}">
                <a16:creationId xmlns:a16="http://schemas.microsoft.com/office/drawing/2014/main" id="{9A434460-343B-0B6A-B279-E9678C5EE58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2:notes">
            <a:extLst>
              <a:ext uri="{FF2B5EF4-FFF2-40B4-BE49-F238E27FC236}">
                <a16:creationId xmlns:a16="http://schemas.microsoft.com/office/drawing/2014/main" id="{2C01B143-D321-AB99-B5A1-7E85F6B27A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02971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7" name="Google Shape;147;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 name="Google Shape;19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1" name="Google Shape;211;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4" name="Google Shape;294;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a:extLst>
            <a:ext uri="{FF2B5EF4-FFF2-40B4-BE49-F238E27FC236}">
              <a16:creationId xmlns:a16="http://schemas.microsoft.com/office/drawing/2014/main" id="{71528AEC-B143-40F1-69B0-E88ABD9F5ADB}"/>
            </a:ext>
          </a:extLst>
        </p:cNvPr>
        <p:cNvGrpSpPr/>
        <p:nvPr/>
      </p:nvGrpSpPr>
      <p:grpSpPr>
        <a:xfrm>
          <a:off x="0" y="0"/>
          <a:ext cx="0" cy="0"/>
          <a:chOff x="0" y="0"/>
          <a:chExt cx="0" cy="0"/>
        </a:xfrm>
      </p:grpSpPr>
      <p:sp>
        <p:nvSpPr>
          <p:cNvPr id="96" name="Google Shape;96;p2:notes">
            <a:extLst>
              <a:ext uri="{FF2B5EF4-FFF2-40B4-BE49-F238E27FC236}">
                <a16:creationId xmlns:a16="http://schemas.microsoft.com/office/drawing/2014/main" id="{01BA52B4-461B-2CDE-8999-FDDCBE31D4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2:notes">
            <a:extLst>
              <a:ext uri="{FF2B5EF4-FFF2-40B4-BE49-F238E27FC236}">
                <a16:creationId xmlns:a16="http://schemas.microsoft.com/office/drawing/2014/main" id="{C4602C2A-505A-87AE-E140-4DBAE6E1866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20977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8" name="Google Shape;318;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2" name="Google Shape;342;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5" name="Google Shape;355;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9" name="Google Shape;369;p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2" name="Google Shape;382;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0" name="Google Shape;400;p1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8" name="Google Shape;418;p1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6" name="Google Shape;436;p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2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2" name="Google Shape;472;p2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877CDEA4-7A49-A409-2A18-7DA71BD204B2}"/>
            </a:ext>
          </a:extLst>
        </p:cNvPr>
        <p:cNvGrpSpPr/>
        <p:nvPr/>
      </p:nvGrpSpPr>
      <p:grpSpPr>
        <a:xfrm>
          <a:off x="0" y="0"/>
          <a:ext cx="0" cy="0"/>
          <a:chOff x="0" y="0"/>
          <a:chExt cx="0" cy="0"/>
        </a:xfrm>
      </p:grpSpPr>
      <p:sp>
        <p:nvSpPr>
          <p:cNvPr id="108" name="Google Shape;108;p3:notes">
            <a:extLst>
              <a:ext uri="{FF2B5EF4-FFF2-40B4-BE49-F238E27FC236}">
                <a16:creationId xmlns:a16="http://schemas.microsoft.com/office/drawing/2014/main" id="{2710A17D-18D6-BC06-00DA-341683A359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3:notes">
            <a:extLst>
              <a:ext uri="{FF2B5EF4-FFF2-40B4-BE49-F238E27FC236}">
                <a16:creationId xmlns:a16="http://schemas.microsoft.com/office/drawing/2014/main" id="{D8317063-FFAB-1DB8-9B90-FEEA13E966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373678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5" name="Google Shape;485;p2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D0080E88-4B02-0AD2-A709-067DDA24A42E}"/>
            </a:ext>
          </a:extLst>
        </p:cNvPr>
        <p:cNvGrpSpPr/>
        <p:nvPr/>
      </p:nvGrpSpPr>
      <p:grpSpPr>
        <a:xfrm>
          <a:off x="0" y="0"/>
          <a:ext cx="0" cy="0"/>
          <a:chOff x="0" y="0"/>
          <a:chExt cx="0" cy="0"/>
        </a:xfrm>
      </p:grpSpPr>
      <p:sp>
        <p:nvSpPr>
          <p:cNvPr id="108" name="Google Shape;108;p3:notes">
            <a:extLst>
              <a:ext uri="{FF2B5EF4-FFF2-40B4-BE49-F238E27FC236}">
                <a16:creationId xmlns:a16="http://schemas.microsoft.com/office/drawing/2014/main" id="{99B688A9-1DBD-C684-4ECC-0F37E8E798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3:notes">
            <a:extLst>
              <a:ext uri="{FF2B5EF4-FFF2-40B4-BE49-F238E27FC236}">
                <a16:creationId xmlns:a16="http://schemas.microsoft.com/office/drawing/2014/main" id="{9AD8EA36-D2F7-3C53-03E7-ED3D1B02E5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2126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a:extLst>
            <a:ext uri="{FF2B5EF4-FFF2-40B4-BE49-F238E27FC236}">
              <a16:creationId xmlns:a16="http://schemas.microsoft.com/office/drawing/2014/main" id="{4BE45C0A-1DB3-5A7F-B363-B4A80937DC5F}"/>
            </a:ext>
          </a:extLst>
        </p:cNvPr>
        <p:cNvGrpSpPr/>
        <p:nvPr/>
      </p:nvGrpSpPr>
      <p:grpSpPr>
        <a:xfrm>
          <a:off x="0" y="0"/>
          <a:ext cx="0" cy="0"/>
          <a:chOff x="0" y="0"/>
          <a:chExt cx="0" cy="0"/>
        </a:xfrm>
      </p:grpSpPr>
      <p:sp>
        <p:nvSpPr>
          <p:cNvPr id="96" name="Google Shape;96;p2:notes">
            <a:extLst>
              <a:ext uri="{FF2B5EF4-FFF2-40B4-BE49-F238E27FC236}">
                <a16:creationId xmlns:a16="http://schemas.microsoft.com/office/drawing/2014/main" id="{36D2C28D-CC54-D8B8-49B3-22BAED8609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2:notes">
            <a:extLst>
              <a:ext uri="{FF2B5EF4-FFF2-40B4-BE49-F238E27FC236}">
                <a16:creationId xmlns:a16="http://schemas.microsoft.com/office/drawing/2014/main" id="{9E44F92B-09C3-1722-6753-CDB4A541F7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2317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a:extLst>
            <a:ext uri="{FF2B5EF4-FFF2-40B4-BE49-F238E27FC236}">
              <a16:creationId xmlns:a16="http://schemas.microsoft.com/office/drawing/2014/main" id="{47F93E51-5351-F85D-B050-D8B71D43CC18}"/>
            </a:ext>
          </a:extLst>
        </p:cNvPr>
        <p:cNvGrpSpPr/>
        <p:nvPr/>
      </p:nvGrpSpPr>
      <p:grpSpPr>
        <a:xfrm>
          <a:off x="0" y="0"/>
          <a:ext cx="0" cy="0"/>
          <a:chOff x="0" y="0"/>
          <a:chExt cx="0" cy="0"/>
        </a:xfrm>
      </p:grpSpPr>
      <p:sp>
        <p:nvSpPr>
          <p:cNvPr id="96" name="Google Shape;96;p2:notes">
            <a:extLst>
              <a:ext uri="{FF2B5EF4-FFF2-40B4-BE49-F238E27FC236}">
                <a16:creationId xmlns:a16="http://schemas.microsoft.com/office/drawing/2014/main" id="{7BFD5D0E-ED0F-9D40-8B75-099DAD1F58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2:notes">
            <a:extLst>
              <a:ext uri="{FF2B5EF4-FFF2-40B4-BE49-F238E27FC236}">
                <a16:creationId xmlns:a16="http://schemas.microsoft.com/office/drawing/2014/main" id="{A063C586-A0D2-B788-D023-D7BCA3704F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81976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a:extLst>
            <a:ext uri="{FF2B5EF4-FFF2-40B4-BE49-F238E27FC236}">
              <a16:creationId xmlns:a16="http://schemas.microsoft.com/office/drawing/2014/main" id="{3535D409-FECE-21AE-8D80-B569870272BC}"/>
            </a:ext>
          </a:extLst>
        </p:cNvPr>
        <p:cNvGrpSpPr/>
        <p:nvPr/>
      </p:nvGrpSpPr>
      <p:grpSpPr>
        <a:xfrm>
          <a:off x="0" y="0"/>
          <a:ext cx="0" cy="0"/>
          <a:chOff x="0" y="0"/>
          <a:chExt cx="0" cy="0"/>
        </a:xfrm>
      </p:grpSpPr>
      <p:sp>
        <p:nvSpPr>
          <p:cNvPr id="96" name="Google Shape;96;p2:notes">
            <a:extLst>
              <a:ext uri="{FF2B5EF4-FFF2-40B4-BE49-F238E27FC236}">
                <a16:creationId xmlns:a16="http://schemas.microsoft.com/office/drawing/2014/main" id="{14FCF3EC-21DD-002B-DB96-9E246DF582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2:notes">
            <a:extLst>
              <a:ext uri="{FF2B5EF4-FFF2-40B4-BE49-F238E27FC236}">
                <a16:creationId xmlns:a16="http://schemas.microsoft.com/office/drawing/2014/main" id="{113E2EEC-4EE9-5F33-A5BF-19169FEDFB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35411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a:extLst>
            <a:ext uri="{FF2B5EF4-FFF2-40B4-BE49-F238E27FC236}">
              <a16:creationId xmlns:a16="http://schemas.microsoft.com/office/drawing/2014/main" id="{6C817BE3-6B10-FB76-4134-9FE1AE18FA6F}"/>
            </a:ext>
          </a:extLst>
        </p:cNvPr>
        <p:cNvGrpSpPr/>
        <p:nvPr/>
      </p:nvGrpSpPr>
      <p:grpSpPr>
        <a:xfrm>
          <a:off x="0" y="0"/>
          <a:ext cx="0" cy="0"/>
          <a:chOff x="0" y="0"/>
          <a:chExt cx="0" cy="0"/>
        </a:xfrm>
      </p:grpSpPr>
      <p:sp>
        <p:nvSpPr>
          <p:cNvPr id="96" name="Google Shape;96;p2:notes">
            <a:extLst>
              <a:ext uri="{FF2B5EF4-FFF2-40B4-BE49-F238E27FC236}">
                <a16:creationId xmlns:a16="http://schemas.microsoft.com/office/drawing/2014/main" id="{2B0FFBF2-FF8A-0DA2-89E3-9E8BB6772B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2:notes">
            <a:extLst>
              <a:ext uri="{FF2B5EF4-FFF2-40B4-BE49-F238E27FC236}">
                <a16:creationId xmlns:a16="http://schemas.microsoft.com/office/drawing/2014/main" id="{883A57F2-2A87-65C4-2F33-E80351F3A9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10554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33"/>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3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4"/>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4"/>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3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5"/>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5"/>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7"/>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7"/>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8"/>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28"/>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2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9"/>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29"/>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29"/>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29"/>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2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3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1"/>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31"/>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31"/>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3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3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3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2"/>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32"/>
          <p:cNvSpPr>
            <a:spLocks noGrp="1"/>
          </p:cNvSpPr>
          <p:nvPr>
            <p:ph type="pic" idx="2"/>
          </p:nvPr>
        </p:nvSpPr>
        <p:spPr>
          <a:xfrm>
            <a:off x="1792288" y="612775"/>
            <a:ext cx="5486400" cy="4114800"/>
          </a:xfrm>
          <a:prstGeom prst="rect">
            <a:avLst/>
          </a:prstGeom>
          <a:noFill/>
          <a:ln>
            <a:noFill/>
          </a:ln>
        </p:spPr>
      </p:sp>
      <p:sp>
        <p:nvSpPr>
          <p:cNvPr id="64" name="Google Shape;64;p32"/>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3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3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chart" Target="../charts/chart1.xml"/><Relationship Id="rId5" Type="http://schemas.openxmlformats.org/officeDocument/2006/relationships/image" Target="../media/image3.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9.jpg"/><Relationship Id="rId5" Type="http://schemas.openxmlformats.org/officeDocument/2006/relationships/image" Target="../media/image3.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3.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15.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3.pn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83"/>
        <p:cNvGrpSpPr/>
        <p:nvPr/>
      </p:nvGrpSpPr>
      <p:grpSpPr>
        <a:xfrm>
          <a:off x="0" y="0"/>
          <a:ext cx="0" cy="0"/>
          <a:chOff x="0" y="0"/>
          <a:chExt cx="0" cy="0"/>
        </a:xfrm>
      </p:grpSpPr>
      <p:sp>
        <p:nvSpPr>
          <p:cNvPr id="84" name="Google Shape;84;p1"/>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 name="Google Shape;85;p1"/>
          <p:cNvSpPr/>
          <p:nvPr/>
        </p:nvSpPr>
        <p:spPr>
          <a:xfrm>
            <a:off x="10617291" y="1432200"/>
            <a:ext cx="6668979" cy="7924476"/>
          </a:xfrm>
          <a:custGeom>
            <a:avLst/>
            <a:gdLst/>
            <a:ahLst/>
            <a:cxnLst/>
            <a:rect l="l" t="t" r="r" b="b"/>
            <a:pathLst>
              <a:path w="6668979" h="7924476" extrusionOk="0">
                <a:moveTo>
                  <a:pt x="0" y="0"/>
                </a:moveTo>
                <a:lnTo>
                  <a:pt x="6668979" y="0"/>
                </a:lnTo>
                <a:lnTo>
                  <a:pt x="6668979" y="7924476"/>
                </a:lnTo>
                <a:lnTo>
                  <a:pt x="0" y="7924476"/>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 name="Google Shape;86;p1"/>
          <p:cNvSpPr/>
          <p:nvPr/>
        </p:nvSpPr>
        <p:spPr>
          <a:xfrm>
            <a:off x="-838200" y="-1642539"/>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 name="Google Shape;87;p1"/>
          <p:cNvSpPr/>
          <p:nvPr/>
        </p:nvSpPr>
        <p:spPr>
          <a:xfrm rot="10800000">
            <a:off x="14503179" y="782924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 name="Google Shape;88;p1"/>
          <p:cNvSpPr/>
          <p:nvPr/>
        </p:nvSpPr>
        <p:spPr>
          <a:xfrm>
            <a:off x="-4520484" y="4641288"/>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 name="Google Shape;89;p1"/>
          <p:cNvSpPr/>
          <p:nvPr/>
        </p:nvSpPr>
        <p:spPr>
          <a:xfrm>
            <a:off x="9694805" y="1622669"/>
            <a:ext cx="2436514" cy="2639556"/>
          </a:xfrm>
          <a:custGeom>
            <a:avLst/>
            <a:gdLst/>
            <a:ahLst/>
            <a:cxnLst/>
            <a:rect l="l" t="t" r="r" b="b"/>
            <a:pathLst>
              <a:path w="2436514" h="2639556" extrusionOk="0">
                <a:moveTo>
                  <a:pt x="0" y="0"/>
                </a:moveTo>
                <a:lnTo>
                  <a:pt x="2436514" y="0"/>
                </a:lnTo>
                <a:lnTo>
                  <a:pt x="2436514" y="2639556"/>
                </a:lnTo>
                <a:lnTo>
                  <a:pt x="0" y="2639556"/>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 name="Google Shape;90;p1"/>
          <p:cNvSpPr/>
          <p:nvPr/>
        </p:nvSpPr>
        <p:spPr>
          <a:xfrm>
            <a:off x="13238188" y="5485181"/>
            <a:ext cx="3266551" cy="3256305"/>
          </a:xfrm>
          <a:custGeom>
            <a:avLst/>
            <a:gdLst/>
            <a:ahLst/>
            <a:cxnLst/>
            <a:rect l="l" t="t" r="r" b="b"/>
            <a:pathLst>
              <a:path w="3266551" h="3256305" extrusionOk="0">
                <a:moveTo>
                  <a:pt x="0" y="0"/>
                </a:moveTo>
                <a:lnTo>
                  <a:pt x="3266551" y="0"/>
                </a:lnTo>
                <a:lnTo>
                  <a:pt x="3266551" y="3256305"/>
                </a:lnTo>
                <a:lnTo>
                  <a:pt x="0" y="3256305"/>
                </a:lnTo>
                <a:lnTo>
                  <a:pt x="0" y="0"/>
                </a:lnTo>
                <a:close/>
              </a:path>
            </a:pathLst>
          </a:custGeom>
          <a:blipFill rotWithShape="1">
            <a:blip r:embed="rId7">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 name="Google Shape;91;p1"/>
          <p:cNvSpPr txBox="1"/>
          <p:nvPr/>
        </p:nvSpPr>
        <p:spPr>
          <a:xfrm>
            <a:off x="643521" y="4115455"/>
            <a:ext cx="10958865" cy="323165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7000" b="1" dirty="0">
                <a:solidFill>
                  <a:srgbClr val="FFFFFF"/>
                </a:solidFill>
              </a:rPr>
              <a:t>HANDS-ON CHALLENGE</a:t>
            </a:r>
          </a:p>
          <a:p>
            <a:pPr marL="0" marR="0" lvl="0" indent="0" algn="l" rtl="0">
              <a:spcBef>
                <a:spcPts val="0"/>
              </a:spcBef>
              <a:spcAft>
                <a:spcPts val="0"/>
              </a:spcAft>
              <a:buNone/>
            </a:pPr>
            <a:r>
              <a:rPr lang="en-US" sz="7000" b="1" dirty="0">
                <a:solidFill>
                  <a:srgbClr val="FFFFFF"/>
                </a:solidFill>
              </a:rPr>
              <a:t>Deploy Web Application</a:t>
            </a:r>
          </a:p>
          <a:p>
            <a:pPr marL="0" marR="0" lvl="0" indent="0" algn="l" rtl="0">
              <a:spcBef>
                <a:spcPts val="0"/>
              </a:spcBef>
              <a:spcAft>
                <a:spcPts val="0"/>
              </a:spcAft>
              <a:buNone/>
            </a:pPr>
            <a:r>
              <a:rPr lang="en-US" sz="7000" b="1" dirty="0">
                <a:solidFill>
                  <a:srgbClr val="FFFFFF"/>
                </a:solidFill>
              </a:rPr>
              <a:t>On EC2 </a:t>
            </a:r>
            <a:endParaRPr lang="en-US" sz="7000" b="1" dirty="0">
              <a:solidFill>
                <a:srgbClr val="FFFFFF"/>
              </a:solidFill>
              <a:latin typeface="Arial"/>
              <a:ea typeface="Arial"/>
              <a:cs typeface="Arial"/>
              <a:sym typeface="Arial"/>
            </a:endParaRPr>
          </a:p>
        </p:txBody>
      </p:sp>
      <p:sp>
        <p:nvSpPr>
          <p:cNvPr id="93" name="Google Shape;93;p1"/>
          <p:cNvSpPr txBox="1"/>
          <p:nvPr/>
        </p:nvSpPr>
        <p:spPr>
          <a:xfrm>
            <a:off x="709447" y="7736339"/>
            <a:ext cx="8434553" cy="123110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4000" u="none" strike="noStrike" dirty="0">
                <a:solidFill>
                  <a:srgbClr val="FFFFFF"/>
                </a:solidFill>
                <a:latin typeface="Arial"/>
                <a:ea typeface="Arial"/>
                <a:cs typeface="Arial"/>
                <a:sym typeface="Arial"/>
              </a:rPr>
              <a:t>Day 7 - #Cloud_Learning</a:t>
            </a:r>
            <a:r>
              <a:rPr lang="en-US" sz="4000" dirty="0">
                <a:solidFill>
                  <a:srgbClr val="FFFFFF"/>
                </a:solidFill>
                <a:latin typeface="Arial"/>
                <a:ea typeface="Arial"/>
                <a:cs typeface="Arial"/>
                <a:sym typeface="Arial"/>
              </a:rPr>
              <a:t>_</a:t>
            </a:r>
            <a:r>
              <a:rPr lang="en-US" sz="4000" u="none" strike="noStrike" dirty="0">
                <a:solidFill>
                  <a:srgbClr val="FFFFFF"/>
                </a:solidFill>
                <a:latin typeface="Arial"/>
                <a:ea typeface="Arial"/>
                <a:cs typeface="Arial"/>
                <a:sym typeface="Arial"/>
              </a:rPr>
              <a:t>Challenge</a:t>
            </a:r>
            <a:endParaRPr dirty="0"/>
          </a:p>
          <a:p>
            <a:pPr marL="0" marR="0" lvl="0" indent="0" algn="l" rtl="0">
              <a:spcBef>
                <a:spcPts val="0"/>
              </a:spcBef>
              <a:spcAft>
                <a:spcPts val="0"/>
              </a:spcAft>
              <a:buNone/>
            </a:pPr>
            <a:endParaRPr sz="4000" u="none" strike="noStrike" dirty="0">
              <a:solidFill>
                <a:srgbClr val="FFFFFF"/>
              </a:solidFill>
              <a:latin typeface="Arial"/>
              <a:ea typeface="Arial"/>
              <a:cs typeface="Arial"/>
              <a:sym typeface="Arial"/>
            </a:endParaRPr>
          </a:p>
        </p:txBody>
      </p:sp>
      <p:sp>
        <p:nvSpPr>
          <p:cNvPr id="94" name="Google Shape;94;p1"/>
          <p:cNvSpPr txBox="1"/>
          <p:nvPr/>
        </p:nvSpPr>
        <p:spPr>
          <a:xfrm>
            <a:off x="16830098" y="9664271"/>
            <a:ext cx="912344" cy="222377"/>
          </a:xfrm>
          <a:prstGeom prst="rect">
            <a:avLst/>
          </a:prstGeom>
          <a:noFill/>
          <a:ln>
            <a:noFill/>
          </a:ln>
        </p:spPr>
        <p:txBody>
          <a:bodyPr spcFirstLastPara="1" wrap="square" lIns="0" tIns="0" rIns="0" bIns="0" anchor="t" anchorCtr="0">
            <a:spAutoFit/>
          </a:bodyPr>
          <a:lstStyle/>
          <a:p>
            <a:pPr marL="0" marR="0" lvl="0" indent="0" algn="r" rtl="0">
              <a:lnSpc>
                <a:spcPct val="109005"/>
              </a:lnSpc>
              <a:spcBef>
                <a:spcPts val="0"/>
              </a:spcBef>
              <a:spcAft>
                <a:spcPts val="0"/>
              </a:spcAft>
              <a:buNone/>
            </a:pPr>
            <a:r>
              <a:rPr lang="en-US" sz="1599" b="1">
                <a:solidFill>
                  <a:srgbClr val="FFFFFF"/>
                </a:solidFill>
                <a:latin typeface="Arial"/>
                <a:ea typeface="Arial"/>
                <a:cs typeface="Arial"/>
                <a:sym typeface="Arial"/>
              </a:rPr>
              <a:t>Page 01</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1000"/>
                                        <p:tgtEl>
                                          <p:spTgt spid="86"/>
                                        </p:tgtEl>
                                      </p:cBhvr>
                                    </p:animEffect>
                                  </p:childTnLst>
                                </p:cTn>
                              </p:par>
                              <p:par>
                                <p:cTn id="8" presetID="10" presetClass="entr" presetSubtype="0" fill="hold" nodeType="with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fade">
                                      <p:cBhvr>
                                        <p:cTn id="10" dur="10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98">
          <a:extLst>
            <a:ext uri="{FF2B5EF4-FFF2-40B4-BE49-F238E27FC236}">
              <a16:creationId xmlns:a16="http://schemas.microsoft.com/office/drawing/2014/main" id="{DAF7DF38-D344-48C9-968A-AB0B82D90EEF}"/>
            </a:ext>
          </a:extLst>
        </p:cNvPr>
        <p:cNvGrpSpPr/>
        <p:nvPr/>
      </p:nvGrpSpPr>
      <p:grpSpPr>
        <a:xfrm>
          <a:off x="0" y="0"/>
          <a:ext cx="0" cy="0"/>
          <a:chOff x="0" y="0"/>
          <a:chExt cx="0" cy="0"/>
        </a:xfrm>
      </p:grpSpPr>
      <p:sp>
        <p:nvSpPr>
          <p:cNvPr id="99" name="Google Shape;99;p2">
            <a:extLst>
              <a:ext uri="{FF2B5EF4-FFF2-40B4-BE49-F238E27FC236}">
                <a16:creationId xmlns:a16="http://schemas.microsoft.com/office/drawing/2014/main" id="{A2BEC77B-EBE5-067D-F775-7C9DB930046D}"/>
              </a:ext>
            </a:extLst>
          </p:cNvPr>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2">
            <a:extLst>
              <a:ext uri="{FF2B5EF4-FFF2-40B4-BE49-F238E27FC236}">
                <a16:creationId xmlns:a16="http://schemas.microsoft.com/office/drawing/2014/main" id="{E13BB895-8702-BA09-288F-E23EDEE9531C}"/>
              </a:ext>
            </a:extLst>
          </p:cNvPr>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1" name="Google Shape;101;p2">
            <a:extLst>
              <a:ext uri="{FF2B5EF4-FFF2-40B4-BE49-F238E27FC236}">
                <a16:creationId xmlns:a16="http://schemas.microsoft.com/office/drawing/2014/main" id="{19BAD615-41DC-6022-FFE5-DFBBD2B3CC56}"/>
              </a:ext>
            </a:extLst>
          </p:cNvPr>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a:extLst>
              <a:ext uri="{FF2B5EF4-FFF2-40B4-BE49-F238E27FC236}">
                <a16:creationId xmlns:a16="http://schemas.microsoft.com/office/drawing/2014/main" id="{02DD628E-998B-DA0E-2121-574E03834C52}"/>
              </a:ext>
            </a:extLst>
          </p:cNvPr>
          <p:cNvSpPr/>
          <p:nvPr/>
        </p:nvSpPr>
        <p:spPr>
          <a:xfrm>
            <a:off x="-4898921" y="7051421"/>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a:extLst>
              <a:ext uri="{FF2B5EF4-FFF2-40B4-BE49-F238E27FC236}">
                <a16:creationId xmlns:a16="http://schemas.microsoft.com/office/drawing/2014/main" id="{39B9E2FD-A0B0-C6A8-7F99-6726757ECAFC}"/>
              </a:ext>
            </a:extLst>
          </p:cNvPr>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09005"/>
              </a:lnSpc>
              <a:spcBef>
                <a:spcPts val="0"/>
              </a:spcBef>
              <a:spcAft>
                <a:spcPts val="0"/>
              </a:spcAft>
              <a:buNone/>
            </a:pPr>
            <a:r>
              <a:rPr lang="en-US" sz="1599" b="1">
                <a:solidFill>
                  <a:srgbClr val="FFFFFF"/>
                </a:solidFill>
                <a:latin typeface="Arial"/>
                <a:ea typeface="Arial"/>
                <a:cs typeface="Arial"/>
                <a:sym typeface="Arial"/>
              </a:rPr>
              <a:t>Page 02</a:t>
            </a:r>
            <a:endParaRPr/>
          </a:p>
        </p:txBody>
      </p:sp>
      <p:sp>
        <p:nvSpPr>
          <p:cNvPr id="104" name="Google Shape;104;p2">
            <a:extLst>
              <a:ext uri="{FF2B5EF4-FFF2-40B4-BE49-F238E27FC236}">
                <a16:creationId xmlns:a16="http://schemas.microsoft.com/office/drawing/2014/main" id="{51BD9102-2A6B-DBF6-6918-9E2A314FA75C}"/>
              </a:ext>
            </a:extLst>
          </p:cNvPr>
          <p:cNvSpPr txBox="1"/>
          <p:nvPr/>
        </p:nvSpPr>
        <p:spPr>
          <a:xfrm>
            <a:off x="3301975" y="1584596"/>
            <a:ext cx="10365342" cy="14773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1">
                <a:solidFill>
                  <a:srgbClr val="FFFFFF"/>
                </a:solidFill>
                <a:latin typeface="Calibri"/>
                <a:ea typeface="Calibri"/>
                <a:cs typeface="Calibri"/>
                <a:sym typeface="Calibri"/>
              </a:rPr>
              <a:t>Imagine you just clicked "Play" on Netflix. Where do you think the movie is actually stored?</a:t>
            </a:r>
            <a:endParaRPr sz="36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5" name="Google Shape;105;p2">
            <a:extLst>
              <a:ext uri="{FF2B5EF4-FFF2-40B4-BE49-F238E27FC236}">
                <a16:creationId xmlns:a16="http://schemas.microsoft.com/office/drawing/2014/main" id="{5C06BE45-905D-60FE-8FCD-E276253D51CD}"/>
              </a:ext>
            </a:extLst>
          </p:cNvPr>
          <p:cNvSpPr txBox="1"/>
          <p:nvPr/>
        </p:nvSpPr>
        <p:spPr>
          <a:xfrm>
            <a:off x="3490190" y="3935909"/>
            <a:ext cx="9801024" cy="310854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lt1"/>
                </a:solidFill>
                <a:latin typeface="Calibri"/>
                <a:ea typeface="Calibri"/>
                <a:cs typeface="Calibri"/>
                <a:sym typeface="Calibri"/>
              </a:rPr>
              <a:t>A) On your device</a:t>
            </a:r>
            <a:endParaRPr sz="2800">
              <a:solidFill>
                <a:schemeClr val="lt1"/>
              </a:solidFill>
              <a:latin typeface="Calibri"/>
              <a:ea typeface="Calibri"/>
              <a:cs typeface="Calibri"/>
              <a:sym typeface="Calibri"/>
            </a:endParaRPr>
          </a:p>
          <a:p>
            <a:pPr marL="0" marR="0" lvl="0" indent="0" algn="l" rtl="0">
              <a:spcBef>
                <a:spcPts val="0"/>
              </a:spcBef>
              <a:spcAft>
                <a:spcPts val="0"/>
              </a:spcAft>
              <a:buNone/>
            </a:pPr>
            <a:endParaRPr sz="2800">
              <a:solidFill>
                <a:schemeClr val="lt1"/>
              </a:solidFill>
              <a:latin typeface="Calibri"/>
              <a:ea typeface="Calibri"/>
              <a:cs typeface="Calibri"/>
              <a:sym typeface="Calibri"/>
            </a:endParaRPr>
          </a:p>
          <a:p>
            <a:pPr marL="0" marR="0" lvl="0" indent="0" algn="l" rtl="0">
              <a:spcBef>
                <a:spcPts val="0"/>
              </a:spcBef>
              <a:spcAft>
                <a:spcPts val="0"/>
              </a:spcAft>
              <a:buNone/>
            </a:pPr>
            <a:r>
              <a:rPr lang="en-US" sz="2800">
                <a:solidFill>
                  <a:schemeClr val="lt1"/>
                </a:solidFill>
                <a:latin typeface="Calibri"/>
                <a:ea typeface="Calibri"/>
                <a:cs typeface="Calibri"/>
                <a:sym typeface="Calibri"/>
              </a:rPr>
              <a:t>B) On Netflix’s office servers</a:t>
            </a:r>
            <a:endParaRPr sz="2800">
              <a:solidFill>
                <a:schemeClr val="lt1"/>
              </a:solidFill>
              <a:latin typeface="Calibri"/>
              <a:ea typeface="Calibri"/>
              <a:cs typeface="Calibri"/>
              <a:sym typeface="Calibri"/>
            </a:endParaRPr>
          </a:p>
          <a:p>
            <a:pPr marL="0" marR="0" lvl="0" indent="0" algn="l" rtl="0">
              <a:spcBef>
                <a:spcPts val="0"/>
              </a:spcBef>
              <a:spcAft>
                <a:spcPts val="0"/>
              </a:spcAft>
              <a:buNone/>
            </a:pPr>
            <a:endParaRPr sz="2800">
              <a:solidFill>
                <a:schemeClr val="lt1"/>
              </a:solidFill>
              <a:latin typeface="Calibri"/>
              <a:ea typeface="Calibri"/>
              <a:cs typeface="Calibri"/>
              <a:sym typeface="Calibri"/>
            </a:endParaRPr>
          </a:p>
          <a:p>
            <a:pPr marL="0" marR="0" lvl="0" indent="0" algn="l" rtl="0">
              <a:spcBef>
                <a:spcPts val="0"/>
              </a:spcBef>
              <a:spcAft>
                <a:spcPts val="0"/>
              </a:spcAft>
              <a:buNone/>
            </a:pPr>
            <a:r>
              <a:rPr lang="en-US" sz="2800">
                <a:solidFill>
                  <a:schemeClr val="lt1"/>
                </a:solidFill>
                <a:latin typeface="Calibri"/>
                <a:ea typeface="Calibri"/>
                <a:cs typeface="Calibri"/>
                <a:sym typeface="Calibri"/>
              </a:rPr>
              <a:t>C) On cloud servers distributed worldwide</a:t>
            </a:r>
            <a:endParaRPr sz="2800">
              <a:solidFill>
                <a:schemeClr val="lt1"/>
              </a:solidFill>
              <a:latin typeface="Calibri"/>
              <a:ea typeface="Calibri"/>
              <a:cs typeface="Calibri"/>
              <a:sym typeface="Calibri"/>
            </a:endParaRPr>
          </a:p>
          <a:p>
            <a:pPr marL="0" marR="0" lvl="0" indent="0" algn="l" rtl="0">
              <a:spcBef>
                <a:spcPts val="0"/>
              </a:spcBef>
              <a:spcAft>
                <a:spcPts val="0"/>
              </a:spcAft>
              <a:buNone/>
            </a:pPr>
            <a:endParaRPr sz="2800">
              <a:solidFill>
                <a:schemeClr val="lt1"/>
              </a:solidFill>
              <a:latin typeface="Calibri"/>
              <a:ea typeface="Calibri"/>
              <a:cs typeface="Calibri"/>
              <a:sym typeface="Calibri"/>
            </a:endParaRPr>
          </a:p>
          <a:p>
            <a:pPr marL="0" marR="0" lvl="0" indent="0" algn="l" rtl="0">
              <a:spcBef>
                <a:spcPts val="0"/>
              </a:spcBef>
              <a:spcAft>
                <a:spcPts val="0"/>
              </a:spcAft>
              <a:buNone/>
            </a:pPr>
            <a:r>
              <a:rPr lang="en-US" sz="2800">
                <a:solidFill>
                  <a:schemeClr val="lt1"/>
                </a:solidFill>
                <a:latin typeface="Calibri"/>
                <a:ea typeface="Calibri"/>
                <a:cs typeface="Calibri"/>
                <a:sym typeface="Calibri"/>
              </a:rPr>
              <a:t>D) I have no idea, I just want to watch my movie!</a:t>
            </a:r>
            <a:endParaRPr sz="2800">
              <a:solidFill>
                <a:schemeClr val="lt1"/>
              </a:solidFill>
              <a:latin typeface="Calibri"/>
              <a:ea typeface="Calibri"/>
              <a:cs typeface="Calibri"/>
              <a:sym typeface="Calibri"/>
            </a:endParaRPr>
          </a:p>
        </p:txBody>
      </p:sp>
      <p:pic>
        <p:nvPicPr>
          <p:cNvPr id="106" name="Google Shape;106;p2" descr="A red and black rectangles&#10;&#10;AI-generated content may be incorrect.">
            <a:extLst>
              <a:ext uri="{FF2B5EF4-FFF2-40B4-BE49-F238E27FC236}">
                <a16:creationId xmlns:a16="http://schemas.microsoft.com/office/drawing/2014/main" id="{838CD769-9225-B290-393B-B891D78DC1CC}"/>
              </a:ext>
            </a:extLst>
          </p:cNvPr>
          <p:cNvPicPr preferRelativeResize="0"/>
          <p:nvPr/>
        </p:nvPicPr>
        <p:blipFill rotWithShape="1">
          <a:blip r:embed="rId5">
            <a:alphaModFix/>
          </a:blip>
          <a:srcRect/>
          <a:stretch/>
        </p:blipFill>
        <p:spPr>
          <a:xfrm>
            <a:off x="12212990" y="3399250"/>
            <a:ext cx="2003939" cy="3676390"/>
          </a:xfrm>
          <a:prstGeom prst="rect">
            <a:avLst/>
          </a:prstGeom>
          <a:noFill/>
          <a:ln>
            <a:noFill/>
          </a:ln>
        </p:spPr>
      </p:pic>
    </p:spTree>
    <p:extLst>
      <p:ext uri="{BB962C8B-B14F-4D97-AF65-F5344CB8AC3E}">
        <p14:creationId xmlns:p14="http://schemas.microsoft.com/office/powerpoint/2010/main" val="360603085"/>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110"/>
        <p:cNvGrpSpPr/>
        <p:nvPr/>
      </p:nvGrpSpPr>
      <p:grpSpPr>
        <a:xfrm>
          <a:off x="0" y="0"/>
          <a:ext cx="0" cy="0"/>
          <a:chOff x="0" y="0"/>
          <a:chExt cx="0" cy="0"/>
        </a:xfrm>
      </p:grpSpPr>
      <p:sp>
        <p:nvSpPr>
          <p:cNvPr id="111" name="Google Shape;111;p3"/>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 name="Google Shape;112;p3"/>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3" name="Google Shape;113;p3"/>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4" name="Google Shape;114;p3"/>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5" name="Google Shape;115;p3"/>
          <p:cNvSpPr txBox="1"/>
          <p:nvPr/>
        </p:nvSpPr>
        <p:spPr>
          <a:xfrm>
            <a:off x="2116678" y="2141584"/>
            <a:ext cx="5394482" cy="96372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a:solidFill>
                  <a:srgbClr val="FFFFFF"/>
                </a:solidFill>
                <a:latin typeface="Arial"/>
                <a:ea typeface="Arial"/>
                <a:cs typeface="Arial"/>
                <a:sym typeface="Arial"/>
              </a:rPr>
              <a:t>What is</a:t>
            </a:r>
            <a:endParaRPr/>
          </a:p>
        </p:txBody>
      </p:sp>
      <p:sp>
        <p:nvSpPr>
          <p:cNvPr id="116" name="Google Shape;116;p3"/>
          <p:cNvSpPr txBox="1"/>
          <p:nvPr/>
        </p:nvSpPr>
        <p:spPr>
          <a:xfrm>
            <a:off x="2116678" y="2809040"/>
            <a:ext cx="8115300" cy="1150315"/>
          </a:xfrm>
          <a:prstGeom prst="rect">
            <a:avLst/>
          </a:prstGeom>
          <a:noFill/>
          <a:ln>
            <a:noFill/>
          </a:ln>
        </p:spPr>
        <p:txBody>
          <a:bodyPr spcFirstLastPara="1" wrap="square" lIns="0" tIns="0" rIns="0" bIns="0" anchor="t" anchorCtr="0">
            <a:spAutoFit/>
          </a:bodyPr>
          <a:lstStyle/>
          <a:p>
            <a:pPr marL="0" marR="0" lvl="0" indent="0" algn="l" rtl="0">
              <a:lnSpc>
                <a:spcPct val="181481"/>
              </a:lnSpc>
              <a:spcBef>
                <a:spcPts val="0"/>
              </a:spcBef>
              <a:spcAft>
                <a:spcPts val="0"/>
              </a:spcAft>
              <a:buNone/>
            </a:pPr>
            <a:r>
              <a:rPr lang="en-US" sz="5400">
                <a:solidFill>
                  <a:srgbClr val="FFFFFF"/>
                </a:solidFill>
                <a:latin typeface="Arial"/>
                <a:ea typeface="Arial"/>
                <a:cs typeface="Arial"/>
                <a:sym typeface="Arial"/>
              </a:rPr>
              <a:t>CLOUD COMPUTING ?</a:t>
            </a:r>
            <a:endParaRPr/>
          </a:p>
        </p:txBody>
      </p:sp>
      <p:sp>
        <p:nvSpPr>
          <p:cNvPr id="117" name="Google Shape;117;p3"/>
          <p:cNvSpPr txBox="1"/>
          <p:nvPr/>
        </p:nvSpPr>
        <p:spPr>
          <a:xfrm>
            <a:off x="2116678" y="4329174"/>
            <a:ext cx="7248914" cy="4247317"/>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u="none" strike="noStrike">
                <a:solidFill>
                  <a:srgbClr val="FFFFFF"/>
                </a:solidFill>
                <a:latin typeface="Arial"/>
                <a:ea typeface="Arial"/>
                <a:cs typeface="Arial"/>
                <a:sym typeface="Arial"/>
              </a:rPr>
              <a:t>Cloud Computing refers to the delivery of computing services—including servers, storage, databases, networking, software, and analytics—over the internet ("the cloud") to offer faster innovation and flexible resources.</a:t>
            </a:r>
            <a:endParaRPr/>
          </a:p>
          <a:p>
            <a:pPr marL="0" marR="0" lvl="0" indent="0" algn="just" rtl="0">
              <a:spcBef>
                <a:spcPts val="0"/>
              </a:spcBef>
              <a:spcAft>
                <a:spcPts val="0"/>
              </a:spcAft>
              <a:buNone/>
            </a:pPr>
            <a:endParaRPr sz="1000">
              <a:solidFill>
                <a:srgbClr val="FFFFFF"/>
              </a:solidFill>
              <a:latin typeface="Arial"/>
              <a:ea typeface="Arial"/>
              <a:cs typeface="Arial"/>
              <a:sym typeface="Arial"/>
            </a:endParaRPr>
          </a:p>
          <a:p>
            <a:pPr marL="0" marR="0" lvl="0" indent="0" algn="just" rtl="0">
              <a:spcBef>
                <a:spcPts val="0"/>
              </a:spcBef>
              <a:spcAft>
                <a:spcPts val="0"/>
              </a:spcAft>
              <a:buNone/>
            </a:pPr>
            <a:r>
              <a:rPr lang="en-US" sz="2400" u="none" strike="noStrike">
                <a:solidFill>
                  <a:srgbClr val="FFFFFF"/>
                </a:solidFill>
                <a:latin typeface="Arial"/>
                <a:ea typeface="Arial"/>
                <a:cs typeface="Arial"/>
                <a:sym typeface="Arial"/>
              </a:rPr>
              <a:t>Key Characteristics:</a:t>
            </a:r>
            <a:endParaRPr/>
          </a:p>
          <a:p>
            <a:pPr marL="342900" marR="0" lvl="0" indent="-342900" algn="just" rtl="0">
              <a:spcBef>
                <a:spcPts val="0"/>
              </a:spcBef>
              <a:spcAft>
                <a:spcPts val="0"/>
              </a:spcAft>
              <a:buClr>
                <a:srgbClr val="FFFFFF"/>
              </a:buClr>
              <a:buSzPts val="2400"/>
              <a:buFont typeface="Arial"/>
              <a:buChar char="•"/>
            </a:pPr>
            <a:r>
              <a:rPr lang="en-US" sz="2400" u="none" strike="noStrike">
                <a:solidFill>
                  <a:srgbClr val="FFFFFF"/>
                </a:solidFill>
                <a:latin typeface="Arial"/>
                <a:ea typeface="Arial"/>
                <a:cs typeface="Arial"/>
                <a:sym typeface="Arial"/>
              </a:rPr>
              <a:t>On-demand self-service</a:t>
            </a:r>
            <a:endParaRPr/>
          </a:p>
          <a:p>
            <a:pPr marL="342900" marR="0" lvl="0" indent="-342900" algn="just" rtl="0">
              <a:spcBef>
                <a:spcPts val="0"/>
              </a:spcBef>
              <a:spcAft>
                <a:spcPts val="0"/>
              </a:spcAft>
              <a:buClr>
                <a:srgbClr val="FFFFFF"/>
              </a:buClr>
              <a:buSzPts val="2400"/>
              <a:buFont typeface="Arial"/>
              <a:buChar char="•"/>
            </a:pPr>
            <a:r>
              <a:rPr lang="en-US" sz="2400" u="none" strike="noStrike">
                <a:solidFill>
                  <a:srgbClr val="FFFFFF"/>
                </a:solidFill>
                <a:latin typeface="Arial"/>
                <a:ea typeface="Arial"/>
                <a:cs typeface="Arial"/>
                <a:sym typeface="Arial"/>
              </a:rPr>
              <a:t>Broad network access</a:t>
            </a:r>
            <a:endParaRPr/>
          </a:p>
          <a:p>
            <a:pPr marL="342900" marR="0" lvl="0" indent="-342900" algn="just" rtl="0">
              <a:spcBef>
                <a:spcPts val="0"/>
              </a:spcBef>
              <a:spcAft>
                <a:spcPts val="0"/>
              </a:spcAft>
              <a:buClr>
                <a:srgbClr val="FFFFFF"/>
              </a:buClr>
              <a:buSzPts val="2400"/>
              <a:buFont typeface="Arial"/>
              <a:buChar char="•"/>
            </a:pPr>
            <a:r>
              <a:rPr lang="en-US" sz="2400" u="none" strike="noStrike">
                <a:solidFill>
                  <a:srgbClr val="FFFFFF"/>
                </a:solidFill>
                <a:latin typeface="Arial"/>
                <a:ea typeface="Arial"/>
                <a:cs typeface="Arial"/>
                <a:sym typeface="Arial"/>
              </a:rPr>
              <a:t>Resource pooling</a:t>
            </a:r>
            <a:endParaRPr/>
          </a:p>
          <a:p>
            <a:pPr marL="342900" marR="0" lvl="0" indent="-342900" algn="just" rtl="0">
              <a:spcBef>
                <a:spcPts val="0"/>
              </a:spcBef>
              <a:spcAft>
                <a:spcPts val="0"/>
              </a:spcAft>
              <a:buClr>
                <a:srgbClr val="FFFFFF"/>
              </a:buClr>
              <a:buSzPts val="2400"/>
              <a:buFont typeface="Arial"/>
              <a:buChar char="•"/>
            </a:pPr>
            <a:r>
              <a:rPr lang="en-US" sz="2400" u="none" strike="noStrike">
                <a:solidFill>
                  <a:srgbClr val="FFFFFF"/>
                </a:solidFill>
                <a:latin typeface="Arial"/>
                <a:ea typeface="Arial"/>
                <a:cs typeface="Arial"/>
                <a:sym typeface="Arial"/>
              </a:rPr>
              <a:t>Rapid elasticity</a:t>
            </a:r>
            <a:endParaRPr/>
          </a:p>
          <a:p>
            <a:pPr marL="342900" marR="0" lvl="0" indent="-342900" algn="just" rtl="0">
              <a:spcBef>
                <a:spcPts val="0"/>
              </a:spcBef>
              <a:spcAft>
                <a:spcPts val="0"/>
              </a:spcAft>
              <a:buClr>
                <a:srgbClr val="FFFFFF"/>
              </a:buClr>
              <a:buSzPts val="2400"/>
              <a:buFont typeface="Arial"/>
              <a:buChar char="•"/>
            </a:pPr>
            <a:r>
              <a:rPr lang="en-US" sz="2400" u="none" strike="noStrike">
                <a:solidFill>
                  <a:srgbClr val="FFFFFF"/>
                </a:solidFill>
                <a:latin typeface="Arial"/>
                <a:ea typeface="Arial"/>
                <a:cs typeface="Arial"/>
                <a:sym typeface="Arial"/>
              </a:rPr>
              <a:t>Pay-as-you-go pricing</a:t>
            </a:r>
            <a:endParaRPr/>
          </a:p>
        </p:txBody>
      </p:sp>
      <p:sp>
        <p:nvSpPr>
          <p:cNvPr id="118" name="Google Shape;118;p3"/>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03</a:t>
            </a:r>
            <a:endParaRPr sz="1599" b="1">
              <a:solidFill>
                <a:srgbClr val="FFFFFF"/>
              </a:solidFill>
              <a:latin typeface="Arial"/>
              <a:ea typeface="Arial"/>
              <a:cs typeface="Arial"/>
              <a:sym typeface="Arial"/>
            </a:endParaRPr>
          </a:p>
        </p:txBody>
      </p:sp>
      <p:sp>
        <p:nvSpPr>
          <p:cNvPr id="119" name="Google Shape;119;p3"/>
          <p:cNvSpPr/>
          <p:nvPr/>
        </p:nvSpPr>
        <p:spPr>
          <a:xfrm>
            <a:off x="9956368" y="2050474"/>
            <a:ext cx="6657977" cy="6186052"/>
          </a:xfrm>
          <a:custGeom>
            <a:avLst/>
            <a:gdLst/>
            <a:ahLst/>
            <a:cxnLst/>
            <a:rect l="l" t="t" r="r" b="b"/>
            <a:pathLst>
              <a:path w="6657977" h="6186052" extrusionOk="0">
                <a:moveTo>
                  <a:pt x="0" y="0"/>
                </a:moveTo>
                <a:lnTo>
                  <a:pt x="6657977" y="0"/>
                </a:lnTo>
                <a:lnTo>
                  <a:pt x="6657977" y="6186052"/>
                </a:lnTo>
                <a:lnTo>
                  <a:pt x="0" y="6186052"/>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123"/>
        <p:cNvGrpSpPr/>
        <p:nvPr/>
      </p:nvGrpSpPr>
      <p:grpSpPr>
        <a:xfrm>
          <a:off x="0" y="0"/>
          <a:ext cx="0" cy="0"/>
          <a:chOff x="0" y="0"/>
          <a:chExt cx="0" cy="0"/>
        </a:xfrm>
      </p:grpSpPr>
      <p:sp>
        <p:nvSpPr>
          <p:cNvPr id="124" name="Google Shape;124;p4"/>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5" name="Google Shape;125;p4"/>
          <p:cNvSpPr/>
          <p:nvPr/>
        </p:nvSpPr>
        <p:spPr>
          <a:xfrm>
            <a:off x="-608291" y="-876138"/>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6" name="Google Shape;126;p4"/>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7" name="Google Shape;127;p4"/>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8" name="Google Shape;128;p4"/>
          <p:cNvSpPr txBox="1"/>
          <p:nvPr/>
        </p:nvSpPr>
        <p:spPr>
          <a:xfrm>
            <a:off x="5005723" y="526537"/>
            <a:ext cx="5394482" cy="96372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a:solidFill>
                  <a:srgbClr val="FFFFFF"/>
                </a:solidFill>
                <a:latin typeface="Arial"/>
                <a:ea typeface="Arial"/>
                <a:cs typeface="Arial"/>
                <a:sym typeface="Arial"/>
              </a:rPr>
              <a:t>Benefits of</a:t>
            </a:r>
            <a:endParaRPr/>
          </a:p>
        </p:txBody>
      </p:sp>
      <p:sp>
        <p:nvSpPr>
          <p:cNvPr id="129" name="Google Shape;129;p4"/>
          <p:cNvSpPr txBox="1"/>
          <p:nvPr/>
        </p:nvSpPr>
        <p:spPr>
          <a:xfrm>
            <a:off x="9126804" y="344561"/>
            <a:ext cx="7761558" cy="120332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7000">
                <a:solidFill>
                  <a:srgbClr val="FFFFFF"/>
                </a:solidFill>
                <a:latin typeface="Arial"/>
                <a:ea typeface="Arial"/>
                <a:cs typeface="Arial"/>
                <a:sym typeface="Arial"/>
              </a:rPr>
              <a:t>CLOUD</a:t>
            </a:r>
            <a:endParaRPr/>
          </a:p>
        </p:txBody>
      </p:sp>
      <p:sp>
        <p:nvSpPr>
          <p:cNvPr id="130" name="Google Shape;130;p4"/>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04</a:t>
            </a:r>
            <a:endParaRPr sz="1599" b="1">
              <a:solidFill>
                <a:srgbClr val="FFFFFF"/>
              </a:solidFill>
              <a:latin typeface="Arial"/>
              <a:ea typeface="Arial"/>
              <a:cs typeface="Arial"/>
              <a:sym typeface="Arial"/>
            </a:endParaRPr>
          </a:p>
        </p:txBody>
      </p:sp>
      <p:grpSp>
        <p:nvGrpSpPr>
          <p:cNvPr id="131" name="Google Shape;131;p4"/>
          <p:cNvGrpSpPr/>
          <p:nvPr/>
        </p:nvGrpSpPr>
        <p:grpSpPr>
          <a:xfrm>
            <a:off x="2264174" y="1973674"/>
            <a:ext cx="6584484" cy="7508150"/>
            <a:chOff x="2438400" y="1991576"/>
            <a:chExt cx="6584484" cy="7508150"/>
          </a:xfrm>
        </p:grpSpPr>
        <p:grpSp>
          <p:nvGrpSpPr>
            <p:cNvPr id="132" name="Google Shape;132;p4"/>
            <p:cNvGrpSpPr/>
            <p:nvPr/>
          </p:nvGrpSpPr>
          <p:grpSpPr>
            <a:xfrm>
              <a:off x="2438400" y="1991576"/>
              <a:ext cx="6584484" cy="7508150"/>
              <a:chOff x="0" y="-710699"/>
              <a:chExt cx="1497332" cy="1977454"/>
            </a:xfrm>
          </p:grpSpPr>
          <p:sp>
            <p:nvSpPr>
              <p:cNvPr id="133" name="Google Shape;133;p4"/>
              <p:cNvSpPr/>
              <p:nvPr/>
            </p:nvSpPr>
            <p:spPr>
              <a:xfrm>
                <a:off x="0" y="-710699"/>
                <a:ext cx="1497332" cy="1977454"/>
              </a:xfrm>
              <a:custGeom>
                <a:avLst/>
                <a:gdLst/>
                <a:ahLst/>
                <a:cxnLst/>
                <a:rect l="l" t="t" r="r" b="b"/>
                <a:pathLst>
                  <a:path w="1497332" h="607440" extrusionOk="0">
                    <a:moveTo>
                      <a:pt x="32683" y="0"/>
                    </a:moveTo>
                    <a:lnTo>
                      <a:pt x="1464650" y="0"/>
                    </a:lnTo>
                    <a:cubicBezTo>
                      <a:pt x="1482700" y="0"/>
                      <a:pt x="1497332" y="14632"/>
                      <a:pt x="1497332" y="32683"/>
                    </a:cubicBezTo>
                    <a:lnTo>
                      <a:pt x="1497332" y="574758"/>
                    </a:lnTo>
                    <a:cubicBezTo>
                      <a:pt x="1497332" y="583426"/>
                      <a:pt x="1493889" y="591739"/>
                      <a:pt x="1487760" y="597868"/>
                    </a:cubicBezTo>
                    <a:cubicBezTo>
                      <a:pt x="1481630" y="603997"/>
                      <a:pt x="1473318" y="607440"/>
                      <a:pt x="1464650" y="607440"/>
                    </a:cubicBezTo>
                    <a:lnTo>
                      <a:pt x="32683" y="607440"/>
                    </a:lnTo>
                    <a:cubicBezTo>
                      <a:pt x="14632" y="607440"/>
                      <a:pt x="0" y="592808"/>
                      <a:pt x="0" y="574758"/>
                    </a:cubicBezTo>
                    <a:lnTo>
                      <a:pt x="0" y="32683"/>
                    </a:lnTo>
                    <a:cubicBezTo>
                      <a:pt x="0" y="14632"/>
                      <a:pt x="14632" y="0"/>
                      <a:pt x="32683"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4" name="Google Shape;134;p4"/>
              <p:cNvSpPr txBox="1"/>
              <p:nvPr/>
            </p:nvSpPr>
            <p:spPr>
              <a:xfrm>
                <a:off x="0" y="-76200"/>
                <a:ext cx="1497332" cy="683640"/>
              </a:xfrm>
              <a:prstGeom prst="rect">
                <a:avLst/>
              </a:prstGeom>
              <a:noFill/>
              <a:ln>
                <a:noFill/>
              </a:ln>
            </p:spPr>
            <p:txBody>
              <a:bodyPr spcFirstLastPara="1" wrap="square" lIns="50800" tIns="50800" rIns="50800" bIns="50800" anchor="ctr" anchorCtr="0">
                <a:noAutofit/>
              </a:bodyPr>
              <a:lstStyle/>
              <a:p>
                <a:pPr marL="0" marR="0" lvl="0" indent="0" algn="ctr" rtl="0">
                  <a:lnSpc>
                    <a:spcPct val="1451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35" name="Google Shape;135;p4"/>
            <p:cNvSpPr txBox="1"/>
            <p:nvPr/>
          </p:nvSpPr>
          <p:spPr>
            <a:xfrm>
              <a:off x="2674849" y="4572104"/>
              <a:ext cx="6111587" cy="4739759"/>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a:solidFill>
                    <a:schemeClr val="lt1"/>
                  </a:solidFill>
                  <a:latin typeface="Calibri"/>
                  <a:ea typeface="Calibri"/>
                  <a:cs typeface="Calibri"/>
                  <a:sym typeface="Calibri"/>
                </a:rPr>
                <a:t>One of the most significant benefits of cloud computing is cost reduction. Organizations can avoid the high upfront costs of purchasing and maintaining on-premise servers, networking equipment, and software licenses. With a pay-as-you-go model, businesses only pay for the resources they use, making it highly cost-effective</a:t>
              </a:r>
              <a:r>
                <a:rPr lang="en-US" sz="2800" u="none" strike="noStrike">
                  <a:solidFill>
                    <a:schemeClr val="lt1"/>
                  </a:solidFill>
                  <a:latin typeface="Calibri"/>
                  <a:ea typeface="Calibri"/>
                  <a:cs typeface="Calibri"/>
                  <a:sym typeface="Calibri"/>
                </a:rPr>
                <a:t>. </a:t>
              </a:r>
              <a:r>
                <a:rPr lang="en-US" sz="2800">
                  <a:solidFill>
                    <a:schemeClr val="lt1"/>
                  </a:solidFill>
                  <a:latin typeface="Calibri"/>
                  <a:ea typeface="Calibri"/>
                  <a:cs typeface="Calibri"/>
                  <a:sym typeface="Calibri"/>
                </a:rPr>
                <a:t>Additionally, cloud providers handle maintenance </a:t>
              </a:r>
              <a:r>
                <a:rPr lang="en-US" sz="2800" u="none" strike="noStrike">
                  <a:solidFill>
                    <a:schemeClr val="lt1"/>
                  </a:solidFill>
                  <a:latin typeface="Calibri"/>
                  <a:ea typeface="Calibri"/>
                  <a:cs typeface="Calibri"/>
                  <a:sym typeface="Calibri"/>
                </a:rPr>
                <a:t>and </a:t>
              </a:r>
              <a:r>
                <a:rPr lang="en-US" sz="2800">
                  <a:solidFill>
                    <a:schemeClr val="lt1"/>
                  </a:solidFill>
                  <a:latin typeface="Calibri"/>
                  <a:ea typeface="Calibri"/>
                  <a:cs typeface="Calibri"/>
                  <a:sym typeface="Calibri"/>
                </a:rPr>
                <a:t>security, reducing IT overhead</a:t>
              </a:r>
              <a:endParaRPr sz="2800">
                <a:solidFill>
                  <a:schemeClr val="lt1"/>
                </a:solidFill>
                <a:latin typeface="Calibri"/>
                <a:ea typeface="Calibri"/>
                <a:cs typeface="Calibri"/>
                <a:sym typeface="Calibri"/>
              </a:endParaRPr>
            </a:p>
          </p:txBody>
        </p:sp>
        <p:sp>
          <p:nvSpPr>
            <p:cNvPr id="136" name="Google Shape;136;p4"/>
            <p:cNvSpPr txBox="1"/>
            <p:nvPr/>
          </p:nvSpPr>
          <p:spPr>
            <a:xfrm>
              <a:off x="3322734" y="3734858"/>
              <a:ext cx="4815816" cy="61555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4000" b="1">
                  <a:solidFill>
                    <a:srgbClr val="FFFFFF"/>
                  </a:solidFill>
                  <a:latin typeface="Calibri"/>
                  <a:ea typeface="Calibri"/>
                  <a:cs typeface="Calibri"/>
                  <a:sym typeface="Calibri"/>
                </a:rPr>
                <a:t>Cost-Efficiency</a:t>
              </a:r>
              <a:r>
                <a:rPr lang="en-US" sz="2000" b="1">
                  <a:solidFill>
                    <a:srgbClr val="FFFFFF"/>
                  </a:solidFill>
                  <a:latin typeface="Arial"/>
                  <a:ea typeface="Arial"/>
                  <a:cs typeface="Arial"/>
                  <a:sym typeface="Arial"/>
                </a:rPr>
                <a:t> </a:t>
              </a:r>
              <a:endParaRPr sz="2400">
                <a:solidFill>
                  <a:schemeClr val="dk1"/>
                </a:solidFill>
                <a:latin typeface="Calibri"/>
                <a:ea typeface="Calibri"/>
                <a:cs typeface="Calibri"/>
                <a:sym typeface="Calibri"/>
              </a:endParaRPr>
            </a:p>
          </p:txBody>
        </p:sp>
        <p:pic>
          <p:nvPicPr>
            <p:cNvPr id="137" name="Google Shape;137;p4" descr="A hand holding a coin&#10;&#10;AI-generated content may be incorrect."/>
            <p:cNvPicPr preferRelativeResize="0"/>
            <p:nvPr/>
          </p:nvPicPr>
          <p:blipFill rotWithShape="1">
            <a:blip r:embed="rId5">
              <a:alphaModFix/>
            </a:blip>
            <a:srcRect/>
            <a:stretch/>
          </p:blipFill>
          <p:spPr>
            <a:xfrm>
              <a:off x="5175722" y="2355439"/>
              <a:ext cx="1323047" cy="1445874"/>
            </a:xfrm>
            <a:prstGeom prst="rect">
              <a:avLst/>
            </a:prstGeom>
            <a:noFill/>
            <a:ln>
              <a:noFill/>
            </a:ln>
          </p:spPr>
        </p:pic>
      </p:grpSp>
      <p:grpSp>
        <p:nvGrpSpPr>
          <p:cNvPr id="138" name="Google Shape;138;p4"/>
          <p:cNvGrpSpPr/>
          <p:nvPr/>
        </p:nvGrpSpPr>
        <p:grpSpPr>
          <a:xfrm>
            <a:off x="9202893" y="1973674"/>
            <a:ext cx="6584484" cy="7508150"/>
            <a:chOff x="9259333" y="2015139"/>
            <a:chExt cx="6584484" cy="7508150"/>
          </a:xfrm>
        </p:grpSpPr>
        <p:grpSp>
          <p:nvGrpSpPr>
            <p:cNvPr id="139" name="Google Shape;139;p4"/>
            <p:cNvGrpSpPr/>
            <p:nvPr/>
          </p:nvGrpSpPr>
          <p:grpSpPr>
            <a:xfrm>
              <a:off x="9259333" y="2015139"/>
              <a:ext cx="6584484" cy="7508150"/>
              <a:chOff x="0" y="-710699"/>
              <a:chExt cx="1497332" cy="1977454"/>
            </a:xfrm>
          </p:grpSpPr>
          <p:sp>
            <p:nvSpPr>
              <p:cNvPr id="140" name="Google Shape;140;p4"/>
              <p:cNvSpPr/>
              <p:nvPr/>
            </p:nvSpPr>
            <p:spPr>
              <a:xfrm>
                <a:off x="0" y="-710699"/>
                <a:ext cx="1497332" cy="1977454"/>
              </a:xfrm>
              <a:custGeom>
                <a:avLst/>
                <a:gdLst/>
                <a:ahLst/>
                <a:cxnLst/>
                <a:rect l="l" t="t" r="r" b="b"/>
                <a:pathLst>
                  <a:path w="1497332" h="607440" extrusionOk="0">
                    <a:moveTo>
                      <a:pt x="32683" y="0"/>
                    </a:moveTo>
                    <a:lnTo>
                      <a:pt x="1464650" y="0"/>
                    </a:lnTo>
                    <a:cubicBezTo>
                      <a:pt x="1482700" y="0"/>
                      <a:pt x="1497332" y="14632"/>
                      <a:pt x="1497332" y="32683"/>
                    </a:cubicBezTo>
                    <a:lnTo>
                      <a:pt x="1497332" y="574758"/>
                    </a:lnTo>
                    <a:cubicBezTo>
                      <a:pt x="1497332" y="583426"/>
                      <a:pt x="1493889" y="591739"/>
                      <a:pt x="1487760" y="597868"/>
                    </a:cubicBezTo>
                    <a:cubicBezTo>
                      <a:pt x="1481630" y="603997"/>
                      <a:pt x="1473318" y="607440"/>
                      <a:pt x="1464650" y="607440"/>
                    </a:cubicBezTo>
                    <a:lnTo>
                      <a:pt x="32683" y="607440"/>
                    </a:lnTo>
                    <a:cubicBezTo>
                      <a:pt x="14632" y="607440"/>
                      <a:pt x="0" y="592808"/>
                      <a:pt x="0" y="574758"/>
                    </a:cubicBezTo>
                    <a:lnTo>
                      <a:pt x="0" y="32683"/>
                    </a:lnTo>
                    <a:cubicBezTo>
                      <a:pt x="0" y="14632"/>
                      <a:pt x="14632" y="0"/>
                      <a:pt x="32683"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1" name="Google Shape;141;p4"/>
              <p:cNvSpPr txBox="1"/>
              <p:nvPr/>
            </p:nvSpPr>
            <p:spPr>
              <a:xfrm>
                <a:off x="0" y="-76200"/>
                <a:ext cx="1497332" cy="683640"/>
              </a:xfrm>
              <a:prstGeom prst="rect">
                <a:avLst/>
              </a:prstGeom>
              <a:noFill/>
              <a:ln>
                <a:noFill/>
              </a:ln>
            </p:spPr>
            <p:txBody>
              <a:bodyPr spcFirstLastPara="1" wrap="square" lIns="50800" tIns="50800" rIns="50800" bIns="50800" anchor="ctr" anchorCtr="0">
                <a:noAutofit/>
              </a:bodyPr>
              <a:lstStyle/>
              <a:p>
                <a:pPr marL="0" marR="0" lvl="0" indent="0" algn="ctr" rtl="0">
                  <a:lnSpc>
                    <a:spcPct val="1451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42" name="Google Shape;142;p4"/>
            <p:cNvSpPr txBox="1"/>
            <p:nvPr/>
          </p:nvSpPr>
          <p:spPr>
            <a:xfrm>
              <a:off x="9495782" y="4595667"/>
              <a:ext cx="6111587" cy="4308872"/>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a:solidFill>
                    <a:schemeClr val="lt1"/>
                  </a:solidFill>
                  <a:latin typeface="Calibri"/>
                  <a:ea typeface="Calibri"/>
                  <a:cs typeface="Calibri"/>
                  <a:sym typeface="Calibri"/>
                </a:rPr>
                <a:t>Cloud computing provides </a:t>
              </a:r>
              <a:r>
                <a:rPr lang="en-US" sz="2800" b="1">
                  <a:solidFill>
                    <a:schemeClr val="lt1"/>
                  </a:solidFill>
                  <a:latin typeface="Calibri"/>
                  <a:ea typeface="Calibri"/>
                  <a:cs typeface="Calibri"/>
                  <a:sym typeface="Calibri"/>
                </a:rPr>
                <a:t>robust disaster recovery (DR) and backup solutions</a:t>
              </a:r>
              <a:r>
                <a:rPr lang="en-US" sz="2800">
                  <a:solidFill>
                    <a:schemeClr val="lt1"/>
                  </a:solidFill>
                  <a:latin typeface="Calibri"/>
                  <a:ea typeface="Calibri"/>
                  <a:cs typeface="Calibri"/>
                  <a:sym typeface="Calibri"/>
                </a:rPr>
                <a:t> that ensure data availability, integrity, and resilience against failures. Traditional disaster recovery solutions required businesses to maintain redundant physical infrastructure, which was expensive and complex. Cloud-based solutions eliminate these challenges by offering automated, scalable, and cost-effective disaster recovery mechanisms.</a:t>
              </a:r>
              <a:endParaRPr sz="1800">
                <a:solidFill>
                  <a:schemeClr val="dk1"/>
                </a:solidFill>
                <a:latin typeface="Calibri"/>
                <a:ea typeface="Calibri"/>
                <a:cs typeface="Calibri"/>
                <a:sym typeface="Calibri"/>
              </a:endParaRPr>
            </a:p>
          </p:txBody>
        </p:sp>
        <p:sp>
          <p:nvSpPr>
            <p:cNvPr id="143" name="Google Shape;143;p4"/>
            <p:cNvSpPr txBox="1"/>
            <p:nvPr/>
          </p:nvSpPr>
          <p:spPr>
            <a:xfrm>
              <a:off x="10143667" y="3758421"/>
              <a:ext cx="4815816" cy="61555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4000" b="1">
                  <a:solidFill>
                    <a:srgbClr val="FFFFFF"/>
                  </a:solidFill>
                  <a:latin typeface="Calibri"/>
                  <a:ea typeface="Calibri"/>
                  <a:cs typeface="Calibri"/>
                  <a:sym typeface="Calibri"/>
                </a:rPr>
                <a:t>Disaster Recovery </a:t>
              </a:r>
              <a:endParaRPr/>
            </a:p>
          </p:txBody>
        </p:sp>
        <p:pic>
          <p:nvPicPr>
            <p:cNvPr id="144" name="Google Shape;144;p4" descr="A circular black and white logo&#10;&#10;AI-generated content may be incorrect."/>
            <p:cNvPicPr preferRelativeResize="0"/>
            <p:nvPr/>
          </p:nvPicPr>
          <p:blipFill rotWithShape="1">
            <a:blip r:embed="rId6">
              <a:alphaModFix/>
            </a:blip>
            <a:srcRect/>
            <a:stretch/>
          </p:blipFill>
          <p:spPr>
            <a:xfrm>
              <a:off x="11839464" y="2445679"/>
              <a:ext cx="1222515" cy="1302093"/>
            </a:xfrm>
            <a:prstGeom prst="rect">
              <a:avLst/>
            </a:prstGeom>
            <a:noFill/>
            <a:ln>
              <a:noFill/>
            </a:ln>
          </p:spPr>
        </p:pic>
      </p:gr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148"/>
        <p:cNvGrpSpPr/>
        <p:nvPr/>
      </p:nvGrpSpPr>
      <p:grpSpPr>
        <a:xfrm>
          <a:off x="0" y="0"/>
          <a:ext cx="0" cy="0"/>
          <a:chOff x="0" y="0"/>
          <a:chExt cx="0" cy="0"/>
        </a:xfrm>
      </p:grpSpPr>
      <p:sp>
        <p:nvSpPr>
          <p:cNvPr id="149" name="Google Shape;149;p5"/>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0" name="Google Shape;150;p5"/>
          <p:cNvSpPr/>
          <p:nvPr/>
        </p:nvSpPr>
        <p:spPr>
          <a:xfrm>
            <a:off x="-608291" y="-876138"/>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1" name="Google Shape;151;p5"/>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2" name="Google Shape;152;p5"/>
          <p:cNvSpPr txBox="1"/>
          <p:nvPr/>
        </p:nvSpPr>
        <p:spPr>
          <a:xfrm>
            <a:off x="5005723" y="526537"/>
            <a:ext cx="5394482" cy="96372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a:solidFill>
                  <a:srgbClr val="FFFFFF"/>
                </a:solidFill>
                <a:latin typeface="Arial"/>
                <a:ea typeface="Arial"/>
                <a:cs typeface="Arial"/>
                <a:sym typeface="Arial"/>
              </a:rPr>
              <a:t>Benefits of</a:t>
            </a:r>
            <a:endParaRPr/>
          </a:p>
        </p:txBody>
      </p:sp>
      <p:sp>
        <p:nvSpPr>
          <p:cNvPr id="153" name="Google Shape;153;p5"/>
          <p:cNvSpPr txBox="1"/>
          <p:nvPr/>
        </p:nvSpPr>
        <p:spPr>
          <a:xfrm>
            <a:off x="9126804" y="344561"/>
            <a:ext cx="7761558" cy="120332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7000">
                <a:solidFill>
                  <a:srgbClr val="FFFFFF"/>
                </a:solidFill>
                <a:latin typeface="Arial"/>
                <a:ea typeface="Arial"/>
                <a:cs typeface="Arial"/>
                <a:sym typeface="Arial"/>
              </a:rPr>
              <a:t>CLOUD</a:t>
            </a:r>
            <a:endParaRPr/>
          </a:p>
        </p:txBody>
      </p:sp>
      <p:sp>
        <p:nvSpPr>
          <p:cNvPr id="154" name="Google Shape;154;p5"/>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05</a:t>
            </a:r>
            <a:endParaRPr sz="1599" b="1">
              <a:solidFill>
                <a:srgbClr val="FFFFFF"/>
              </a:solidFill>
              <a:latin typeface="Arial"/>
              <a:ea typeface="Arial"/>
              <a:cs typeface="Arial"/>
              <a:sym typeface="Arial"/>
            </a:endParaRPr>
          </a:p>
        </p:txBody>
      </p:sp>
      <p:grpSp>
        <p:nvGrpSpPr>
          <p:cNvPr id="155" name="Google Shape;155;p5"/>
          <p:cNvGrpSpPr/>
          <p:nvPr/>
        </p:nvGrpSpPr>
        <p:grpSpPr>
          <a:xfrm>
            <a:off x="9141671" y="1981521"/>
            <a:ext cx="6584484" cy="7508150"/>
            <a:chOff x="9259333" y="2015139"/>
            <a:chExt cx="6584484" cy="7508150"/>
          </a:xfrm>
        </p:grpSpPr>
        <p:grpSp>
          <p:nvGrpSpPr>
            <p:cNvPr id="156" name="Google Shape;156;p5"/>
            <p:cNvGrpSpPr/>
            <p:nvPr/>
          </p:nvGrpSpPr>
          <p:grpSpPr>
            <a:xfrm>
              <a:off x="9259333" y="2015139"/>
              <a:ext cx="6584484" cy="7508150"/>
              <a:chOff x="0" y="-710699"/>
              <a:chExt cx="1497332" cy="1977454"/>
            </a:xfrm>
          </p:grpSpPr>
          <p:sp>
            <p:nvSpPr>
              <p:cNvPr id="157" name="Google Shape;157;p5"/>
              <p:cNvSpPr/>
              <p:nvPr/>
            </p:nvSpPr>
            <p:spPr>
              <a:xfrm>
                <a:off x="0" y="-710699"/>
                <a:ext cx="1497332" cy="1977454"/>
              </a:xfrm>
              <a:custGeom>
                <a:avLst/>
                <a:gdLst/>
                <a:ahLst/>
                <a:cxnLst/>
                <a:rect l="l" t="t" r="r" b="b"/>
                <a:pathLst>
                  <a:path w="1497332" h="607440" extrusionOk="0">
                    <a:moveTo>
                      <a:pt x="32683" y="0"/>
                    </a:moveTo>
                    <a:lnTo>
                      <a:pt x="1464650" y="0"/>
                    </a:lnTo>
                    <a:cubicBezTo>
                      <a:pt x="1482700" y="0"/>
                      <a:pt x="1497332" y="14632"/>
                      <a:pt x="1497332" y="32683"/>
                    </a:cubicBezTo>
                    <a:lnTo>
                      <a:pt x="1497332" y="574758"/>
                    </a:lnTo>
                    <a:cubicBezTo>
                      <a:pt x="1497332" y="583426"/>
                      <a:pt x="1493889" y="591739"/>
                      <a:pt x="1487760" y="597868"/>
                    </a:cubicBezTo>
                    <a:cubicBezTo>
                      <a:pt x="1481630" y="603997"/>
                      <a:pt x="1473318" y="607440"/>
                      <a:pt x="1464650" y="607440"/>
                    </a:cubicBezTo>
                    <a:lnTo>
                      <a:pt x="32683" y="607440"/>
                    </a:lnTo>
                    <a:cubicBezTo>
                      <a:pt x="14632" y="607440"/>
                      <a:pt x="0" y="592808"/>
                      <a:pt x="0" y="574758"/>
                    </a:cubicBezTo>
                    <a:lnTo>
                      <a:pt x="0" y="32683"/>
                    </a:lnTo>
                    <a:cubicBezTo>
                      <a:pt x="0" y="14632"/>
                      <a:pt x="14632" y="0"/>
                      <a:pt x="32683"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8" name="Google Shape;158;p5"/>
              <p:cNvSpPr txBox="1"/>
              <p:nvPr/>
            </p:nvSpPr>
            <p:spPr>
              <a:xfrm>
                <a:off x="0" y="-76200"/>
                <a:ext cx="1497332" cy="683640"/>
              </a:xfrm>
              <a:prstGeom prst="rect">
                <a:avLst/>
              </a:prstGeom>
              <a:noFill/>
              <a:ln>
                <a:noFill/>
              </a:ln>
            </p:spPr>
            <p:txBody>
              <a:bodyPr spcFirstLastPara="1" wrap="square" lIns="50800" tIns="50800" rIns="50800" bIns="50800" anchor="ctr" anchorCtr="0">
                <a:noAutofit/>
              </a:bodyPr>
              <a:lstStyle/>
              <a:p>
                <a:pPr marL="0" marR="0" lvl="0" indent="0" algn="ctr" rtl="0">
                  <a:lnSpc>
                    <a:spcPct val="1451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59" name="Google Shape;159;p5"/>
            <p:cNvSpPr txBox="1"/>
            <p:nvPr/>
          </p:nvSpPr>
          <p:spPr>
            <a:xfrm>
              <a:off x="9495782" y="4595667"/>
              <a:ext cx="6111587" cy="4739759"/>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a:solidFill>
                    <a:schemeClr val="lt1"/>
                  </a:solidFill>
                  <a:latin typeface="Calibri"/>
                  <a:ea typeface="Calibri"/>
                  <a:cs typeface="Calibri"/>
                  <a:sym typeface="Calibri"/>
                </a:rPr>
                <a:t>Cloud computing allows users to access data, applications, and services from anywhere with an internet connection. It supports remote work, real-time collaboration, and business continuity. Employees can securely access company systems from multiple devices without being restricted to a physical location. This flexibility enhances productivity and ensures seamless operations regardless of geographic constraints.</a:t>
              </a:r>
              <a:endParaRPr sz="1800">
                <a:solidFill>
                  <a:schemeClr val="lt1"/>
                </a:solidFill>
                <a:latin typeface="Calibri"/>
                <a:ea typeface="Calibri"/>
                <a:cs typeface="Calibri"/>
                <a:sym typeface="Calibri"/>
              </a:endParaRPr>
            </a:p>
          </p:txBody>
        </p:sp>
        <p:sp>
          <p:nvSpPr>
            <p:cNvPr id="160" name="Google Shape;160;p5"/>
            <p:cNvSpPr txBox="1"/>
            <p:nvPr/>
          </p:nvSpPr>
          <p:spPr>
            <a:xfrm>
              <a:off x="9387271" y="3808848"/>
              <a:ext cx="6194138" cy="61555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4000" b="1">
                  <a:solidFill>
                    <a:srgbClr val="FFFFFF"/>
                  </a:solidFill>
                  <a:latin typeface="Calibri"/>
                  <a:ea typeface="Calibri"/>
                  <a:cs typeface="Calibri"/>
                  <a:sym typeface="Calibri"/>
                </a:rPr>
                <a:t>Flexibility</a:t>
              </a:r>
              <a:r>
                <a:rPr lang="en-US" sz="4000">
                  <a:solidFill>
                    <a:srgbClr val="FFFFFF"/>
                  </a:solidFill>
                  <a:latin typeface="Calibri"/>
                  <a:ea typeface="Calibri"/>
                  <a:cs typeface="Calibri"/>
                  <a:sym typeface="Calibri"/>
                </a:rPr>
                <a:t> &amp; Accessibility</a:t>
              </a:r>
              <a:endParaRPr sz="1800">
                <a:solidFill>
                  <a:schemeClr val="dk1"/>
                </a:solidFill>
                <a:latin typeface="Calibri"/>
                <a:ea typeface="Calibri"/>
                <a:cs typeface="Calibri"/>
                <a:sym typeface="Calibri"/>
              </a:endParaRPr>
            </a:p>
          </p:txBody>
        </p:sp>
      </p:grpSp>
      <p:grpSp>
        <p:nvGrpSpPr>
          <p:cNvPr id="161" name="Google Shape;161;p5"/>
          <p:cNvGrpSpPr/>
          <p:nvPr/>
        </p:nvGrpSpPr>
        <p:grpSpPr>
          <a:xfrm>
            <a:off x="2300480" y="2015139"/>
            <a:ext cx="6584484" cy="7508150"/>
            <a:chOff x="9259333" y="2015139"/>
            <a:chExt cx="6584484" cy="7508150"/>
          </a:xfrm>
        </p:grpSpPr>
        <p:grpSp>
          <p:nvGrpSpPr>
            <p:cNvPr id="162" name="Google Shape;162;p5"/>
            <p:cNvGrpSpPr/>
            <p:nvPr/>
          </p:nvGrpSpPr>
          <p:grpSpPr>
            <a:xfrm>
              <a:off x="9259333" y="2015139"/>
              <a:ext cx="6584484" cy="7508150"/>
              <a:chOff x="0" y="-710699"/>
              <a:chExt cx="1497332" cy="1977454"/>
            </a:xfrm>
          </p:grpSpPr>
          <p:sp>
            <p:nvSpPr>
              <p:cNvPr id="163" name="Google Shape;163;p5"/>
              <p:cNvSpPr/>
              <p:nvPr/>
            </p:nvSpPr>
            <p:spPr>
              <a:xfrm>
                <a:off x="0" y="-710699"/>
                <a:ext cx="1497332" cy="1977454"/>
              </a:xfrm>
              <a:custGeom>
                <a:avLst/>
                <a:gdLst/>
                <a:ahLst/>
                <a:cxnLst/>
                <a:rect l="l" t="t" r="r" b="b"/>
                <a:pathLst>
                  <a:path w="1497332" h="607440" extrusionOk="0">
                    <a:moveTo>
                      <a:pt x="32683" y="0"/>
                    </a:moveTo>
                    <a:lnTo>
                      <a:pt x="1464650" y="0"/>
                    </a:lnTo>
                    <a:cubicBezTo>
                      <a:pt x="1482700" y="0"/>
                      <a:pt x="1497332" y="14632"/>
                      <a:pt x="1497332" y="32683"/>
                    </a:cubicBezTo>
                    <a:lnTo>
                      <a:pt x="1497332" y="574758"/>
                    </a:lnTo>
                    <a:cubicBezTo>
                      <a:pt x="1497332" y="583426"/>
                      <a:pt x="1493889" y="591739"/>
                      <a:pt x="1487760" y="597868"/>
                    </a:cubicBezTo>
                    <a:cubicBezTo>
                      <a:pt x="1481630" y="603997"/>
                      <a:pt x="1473318" y="607440"/>
                      <a:pt x="1464650" y="607440"/>
                    </a:cubicBezTo>
                    <a:lnTo>
                      <a:pt x="32683" y="607440"/>
                    </a:lnTo>
                    <a:cubicBezTo>
                      <a:pt x="14632" y="607440"/>
                      <a:pt x="0" y="592808"/>
                      <a:pt x="0" y="574758"/>
                    </a:cubicBezTo>
                    <a:lnTo>
                      <a:pt x="0" y="32683"/>
                    </a:lnTo>
                    <a:cubicBezTo>
                      <a:pt x="0" y="14632"/>
                      <a:pt x="14632" y="0"/>
                      <a:pt x="32683"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4" name="Google Shape;164;p5"/>
              <p:cNvSpPr txBox="1"/>
              <p:nvPr/>
            </p:nvSpPr>
            <p:spPr>
              <a:xfrm>
                <a:off x="0" y="-76200"/>
                <a:ext cx="1497332" cy="683640"/>
              </a:xfrm>
              <a:prstGeom prst="rect">
                <a:avLst/>
              </a:prstGeom>
              <a:noFill/>
              <a:ln>
                <a:noFill/>
              </a:ln>
            </p:spPr>
            <p:txBody>
              <a:bodyPr spcFirstLastPara="1" wrap="square" lIns="50800" tIns="50800" rIns="50800" bIns="50800" anchor="ctr" anchorCtr="0">
                <a:noAutofit/>
              </a:bodyPr>
              <a:lstStyle/>
              <a:p>
                <a:pPr marL="0" marR="0" lvl="0" indent="0" algn="ctr" rtl="0">
                  <a:lnSpc>
                    <a:spcPct val="1451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65" name="Google Shape;165;p5"/>
            <p:cNvSpPr txBox="1"/>
            <p:nvPr/>
          </p:nvSpPr>
          <p:spPr>
            <a:xfrm>
              <a:off x="9495782" y="4595667"/>
              <a:ext cx="6111587" cy="4739759"/>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a:solidFill>
                    <a:schemeClr val="lt1"/>
                  </a:solidFill>
                  <a:latin typeface="Calibri"/>
                  <a:ea typeface="Calibri"/>
                  <a:cs typeface="Calibri"/>
                  <a:sym typeface="Calibri"/>
                </a:rPr>
                <a:t>Cloud platforms offer dynamic scalability, enabling businesses to scale their computing resources up or down based on demand. This ensures optimal resource utilization and cost savings. Vertical scaling allows for increasing the power of a single resource, while horizontal scaling enables adding multiple resources to handle growing workloads. This flexibility is essential for handling sudden spikes in traffic or business growth.</a:t>
              </a:r>
              <a:endParaRPr sz="1800">
                <a:solidFill>
                  <a:schemeClr val="lt1"/>
                </a:solidFill>
                <a:latin typeface="Calibri"/>
                <a:ea typeface="Calibri"/>
                <a:cs typeface="Calibri"/>
                <a:sym typeface="Calibri"/>
              </a:endParaRPr>
            </a:p>
          </p:txBody>
        </p:sp>
        <p:sp>
          <p:nvSpPr>
            <p:cNvPr id="166" name="Google Shape;166;p5"/>
            <p:cNvSpPr txBox="1"/>
            <p:nvPr/>
          </p:nvSpPr>
          <p:spPr>
            <a:xfrm>
              <a:off x="10143667" y="3758421"/>
              <a:ext cx="4815816" cy="61555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4000" b="1">
                  <a:solidFill>
                    <a:srgbClr val="FFFFFF"/>
                  </a:solidFill>
                  <a:latin typeface="Calibri"/>
                  <a:ea typeface="Calibri"/>
                  <a:cs typeface="Calibri"/>
                  <a:sym typeface="Calibri"/>
                </a:rPr>
                <a:t>Scalability</a:t>
              </a:r>
              <a:r>
                <a:rPr lang="en-US" sz="4000">
                  <a:solidFill>
                    <a:srgbClr val="FFFFFF"/>
                  </a:solidFill>
                  <a:latin typeface="Calibri"/>
                  <a:ea typeface="Calibri"/>
                  <a:cs typeface="Calibri"/>
                  <a:sym typeface="Calibri"/>
                </a:rPr>
                <a:t> and Elasticity</a:t>
              </a:r>
              <a:endParaRPr sz="1800">
                <a:solidFill>
                  <a:schemeClr val="dk1"/>
                </a:solidFill>
                <a:latin typeface="Calibri"/>
                <a:ea typeface="Calibri"/>
                <a:cs typeface="Calibri"/>
                <a:sym typeface="Calibri"/>
              </a:endParaRPr>
            </a:p>
          </p:txBody>
        </p:sp>
      </p:grpSp>
      <p:pic>
        <p:nvPicPr>
          <p:cNvPr id="167" name="Google Shape;167;p5" descr="A black and white image of a diagram&#10;&#10;AI-generated content may be incorrect."/>
          <p:cNvPicPr preferRelativeResize="0"/>
          <p:nvPr/>
        </p:nvPicPr>
        <p:blipFill rotWithShape="1">
          <a:blip r:embed="rId5">
            <a:alphaModFix/>
          </a:blip>
          <a:srcRect/>
          <a:stretch/>
        </p:blipFill>
        <p:spPr>
          <a:xfrm>
            <a:off x="4812845" y="2197474"/>
            <a:ext cx="1634099" cy="1499469"/>
          </a:xfrm>
          <a:prstGeom prst="rect">
            <a:avLst/>
          </a:prstGeom>
          <a:noFill/>
          <a:ln>
            <a:noFill/>
          </a:ln>
        </p:spPr>
      </p:pic>
      <p:pic>
        <p:nvPicPr>
          <p:cNvPr id="168" name="Google Shape;168;p5" descr="A black background with a black square&#10;&#10;AI-generated content may be incorrect."/>
          <p:cNvPicPr preferRelativeResize="0"/>
          <p:nvPr/>
        </p:nvPicPr>
        <p:blipFill rotWithShape="1">
          <a:blip r:embed="rId6">
            <a:alphaModFix/>
          </a:blip>
          <a:srcRect/>
          <a:stretch/>
        </p:blipFill>
        <p:spPr>
          <a:xfrm>
            <a:off x="11521858" y="2356802"/>
            <a:ext cx="1356423" cy="1356423"/>
          </a:xfrm>
          <a:prstGeom prst="rect">
            <a:avLst/>
          </a:prstGeom>
          <a:noFill/>
          <a:ln>
            <a:noFill/>
          </a:ln>
        </p:spPr>
      </p:pic>
      <p:sp>
        <p:nvSpPr>
          <p:cNvPr id="169" name="Google Shape;169;p5"/>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173"/>
        <p:cNvGrpSpPr/>
        <p:nvPr/>
      </p:nvGrpSpPr>
      <p:grpSpPr>
        <a:xfrm>
          <a:off x="0" y="0"/>
          <a:ext cx="0" cy="0"/>
          <a:chOff x="0" y="0"/>
          <a:chExt cx="0" cy="0"/>
        </a:xfrm>
      </p:grpSpPr>
      <p:sp>
        <p:nvSpPr>
          <p:cNvPr id="174" name="Google Shape;174;p6"/>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5" name="Google Shape;175;p6"/>
          <p:cNvSpPr/>
          <p:nvPr/>
        </p:nvSpPr>
        <p:spPr>
          <a:xfrm>
            <a:off x="-608291" y="-876138"/>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6" name="Google Shape;176;p6"/>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7" name="Google Shape;177;p6"/>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8" name="Google Shape;178;p6"/>
          <p:cNvSpPr txBox="1"/>
          <p:nvPr/>
        </p:nvSpPr>
        <p:spPr>
          <a:xfrm>
            <a:off x="5005723" y="526537"/>
            <a:ext cx="5394482" cy="96372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a:solidFill>
                  <a:srgbClr val="FFFFFF"/>
                </a:solidFill>
                <a:latin typeface="Arial"/>
                <a:ea typeface="Arial"/>
                <a:cs typeface="Arial"/>
                <a:sym typeface="Arial"/>
              </a:rPr>
              <a:t>Benefits of</a:t>
            </a:r>
            <a:endParaRPr/>
          </a:p>
        </p:txBody>
      </p:sp>
      <p:sp>
        <p:nvSpPr>
          <p:cNvPr id="179" name="Google Shape;179;p6"/>
          <p:cNvSpPr txBox="1"/>
          <p:nvPr/>
        </p:nvSpPr>
        <p:spPr>
          <a:xfrm>
            <a:off x="9126804" y="344561"/>
            <a:ext cx="7761558" cy="120332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7000">
                <a:solidFill>
                  <a:srgbClr val="FFFFFF"/>
                </a:solidFill>
                <a:latin typeface="Arial"/>
                <a:ea typeface="Arial"/>
                <a:cs typeface="Arial"/>
                <a:sym typeface="Arial"/>
              </a:rPr>
              <a:t>CLOUD</a:t>
            </a:r>
            <a:endParaRPr/>
          </a:p>
        </p:txBody>
      </p:sp>
      <p:sp>
        <p:nvSpPr>
          <p:cNvPr id="180" name="Google Shape;180;p6"/>
          <p:cNvSpPr txBox="1"/>
          <p:nvPr/>
        </p:nvSpPr>
        <p:spPr>
          <a:xfrm>
            <a:off x="16425244"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06</a:t>
            </a:r>
            <a:endParaRPr sz="1599" b="1">
              <a:solidFill>
                <a:srgbClr val="FFFFFF"/>
              </a:solidFill>
              <a:latin typeface="Arial"/>
              <a:ea typeface="Arial"/>
              <a:cs typeface="Arial"/>
              <a:sym typeface="Arial"/>
            </a:endParaRPr>
          </a:p>
        </p:txBody>
      </p:sp>
      <p:grpSp>
        <p:nvGrpSpPr>
          <p:cNvPr id="181" name="Google Shape;181;p6"/>
          <p:cNvGrpSpPr/>
          <p:nvPr/>
        </p:nvGrpSpPr>
        <p:grpSpPr>
          <a:xfrm>
            <a:off x="2264174" y="1973674"/>
            <a:ext cx="6584484" cy="7508150"/>
            <a:chOff x="2438400" y="1991576"/>
            <a:chExt cx="6584484" cy="7508150"/>
          </a:xfrm>
        </p:grpSpPr>
        <p:grpSp>
          <p:nvGrpSpPr>
            <p:cNvPr id="182" name="Google Shape;182;p6"/>
            <p:cNvGrpSpPr/>
            <p:nvPr/>
          </p:nvGrpSpPr>
          <p:grpSpPr>
            <a:xfrm>
              <a:off x="2438400" y="1991576"/>
              <a:ext cx="6584484" cy="7508150"/>
              <a:chOff x="0" y="-710699"/>
              <a:chExt cx="1497332" cy="1977454"/>
            </a:xfrm>
          </p:grpSpPr>
          <p:sp>
            <p:nvSpPr>
              <p:cNvPr id="183" name="Google Shape;183;p6"/>
              <p:cNvSpPr/>
              <p:nvPr/>
            </p:nvSpPr>
            <p:spPr>
              <a:xfrm>
                <a:off x="0" y="-710699"/>
                <a:ext cx="1497332" cy="1977454"/>
              </a:xfrm>
              <a:custGeom>
                <a:avLst/>
                <a:gdLst/>
                <a:ahLst/>
                <a:cxnLst/>
                <a:rect l="l" t="t" r="r" b="b"/>
                <a:pathLst>
                  <a:path w="1497332" h="607440" extrusionOk="0">
                    <a:moveTo>
                      <a:pt x="32683" y="0"/>
                    </a:moveTo>
                    <a:lnTo>
                      <a:pt x="1464650" y="0"/>
                    </a:lnTo>
                    <a:cubicBezTo>
                      <a:pt x="1482700" y="0"/>
                      <a:pt x="1497332" y="14632"/>
                      <a:pt x="1497332" y="32683"/>
                    </a:cubicBezTo>
                    <a:lnTo>
                      <a:pt x="1497332" y="574758"/>
                    </a:lnTo>
                    <a:cubicBezTo>
                      <a:pt x="1497332" y="583426"/>
                      <a:pt x="1493889" y="591739"/>
                      <a:pt x="1487760" y="597868"/>
                    </a:cubicBezTo>
                    <a:cubicBezTo>
                      <a:pt x="1481630" y="603997"/>
                      <a:pt x="1473318" y="607440"/>
                      <a:pt x="1464650" y="607440"/>
                    </a:cubicBezTo>
                    <a:lnTo>
                      <a:pt x="32683" y="607440"/>
                    </a:lnTo>
                    <a:cubicBezTo>
                      <a:pt x="14632" y="607440"/>
                      <a:pt x="0" y="592808"/>
                      <a:pt x="0" y="574758"/>
                    </a:cubicBezTo>
                    <a:lnTo>
                      <a:pt x="0" y="32683"/>
                    </a:lnTo>
                    <a:cubicBezTo>
                      <a:pt x="0" y="14632"/>
                      <a:pt x="14632" y="0"/>
                      <a:pt x="32683"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4" name="Google Shape;184;p6"/>
              <p:cNvSpPr txBox="1"/>
              <p:nvPr/>
            </p:nvSpPr>
            <p:spPr>
              <a:xfrm>
                <a:off x="0" y="-76200"/>
                <a:ext cx="1497332" cy="683640"/>
              </a:xfrm>
              <a:prstGeom prst="rect">
                <a:avLst/>
              </a:prstGeom>
              <a:noFill/>
              <a:ln>
                <a:noFill/>
              </a:ln>
            </p:spPr>
            <p:txBody>
              <a:bodyPr spcFirstLastPara="1" wrap="square" lIns="50800" tIns="50800" rIns="50800" bIns="50800" anchor="ctr" anchorCtr="0">
                <a:noAutofit/>
              </a:bodyPr>
              <a:lstStyle/>
              <a:p>
                <a:pPr marL="0" marR="0" lvl="0" indent="0" algn="ctr" rtl="0">
                  <a:lnSpc>
                    <a:spcPct val="1451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85" name="Google Shape;185;p6"/>
            <p:cNvSpPr txBox="1"/>
            <p:nvPr/>
          </p:nvSpPr>
          <p:spPr>
            <a:xfrm>
              <a:off x="2674849" y="4572104"/>
              <a:ext cx="6111587" cy="4739759"/>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a:solidFill>
                    <a:schemeClr val="lt1"/>
                  </a:solidFill>
                  <a:latin typeface="Calibri"/>
                  <a:ea typeface="Calibri"/>
                  <a:cs typeface="Calibri"/>
                  <a:sym typeface="Calibri"/>
                </a:rPr>
                <a:t>Cloud providers implement enterprise-grade security measures, including data encryption, multi-factor authentication, firewalls, and continuous threat monitoring. Regular security updates ensure protection against vulnerabilities. Compliance with industry standards and regulations such as GDPR, HIPAA, and ISO 27001 guarantees that businesses meet legal </a:t>
              </a:r>
              <a:r>
                <a:rPr lang="en-US" sz="2800" u="none" strike="noStrike">
                  <a:solidFill>
                    <a:schemeClr val="lt1"/>
                  </a:solidFill>
                  <a:latin typeface="Calibri"/>
                  <a:ea typeface="Calibri"/>
                  <a:cs typeface="Calibri"/>
                  <a:sym typeface="Calibri"/>
                </a:rPr>
                <a:t>and </a:t>
              </a:r>
              <a:r>
                <a:rPr lang="en-US" sz="2800">
                  <a:solidFill>
                    <a:schemeClr val="lt1"/>
                  </a:solidFill>
                  <a:latin typeface="Calibri"/>
                  <a:ea typeface="Calibri"/>
                  <a:cs typeface="Calibri"/>
                  <a:sym typeface="Calibri"/>
                </a:rPr>
                <a:t>security requirements, reducing risks associated with data breaches and cyberattacks.</a:t>
              </a:r>
              <a:endParaRPr sz="1800">
                <a:solidFill>
                  <a:schemeClr val="lt1"/>
                </a:solidFill>
                <a:latin typeface="Calibri"/>
                <a:ea typeface="Calibri"/>
                <a:cs typeface="Calibri"/>
                <a:sym typeface="Calibri"/>
              </a:endParaRPr>
            </a:p>
          </p:txBody>
        </p:sp>
        <p:sp>
          <p:nvSpPr>
            <p:cNvPr id="186" name="Google Shape;186;p6"/>
            <p:cNvSpPr txBox="1"/>
            <p:nvPr/>
          </p:nvSpPr>
          <p:spPr>
            <a:xfrm>
              <a:off x="3322734" y="3734858"/>
              <a:ext cx="4815816" cy="61555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4000" b="1">
                  <a:solidFill>
                    <a:srgbClr val="FFFFFF"/>
                  </a:solidFill>
                  <a:latin typeface="Calibri"/>
                  <a:ea typeface="Calibri"/>
                  <a:cs typeface="Calibri"/>
                  <a:sym typeface="Calibri"/>
                </a:rPr>
                <a:t>Security</a:t>
              </a:r>
              <a:r>
                <a:rPr lang="en-US" sz="4000">
                  <a:solidFill>
                    <a:srgbClr val="FFFFFF"/>
                  </a:solidFill>
                  <a:latin typeface="Calibri"/>
                  <a:ea typeface="Calibri"/>
                  <a:cs typeface="Calibri"/>
                  <a:sym typeface="Calibri"/>
                </a:rPr>
                <a:t> &amp; Compliance</a:t>
              </a:r>
              <a:r>
                <a:rPr lang="en-US" sz="4000" b="1">
                  <a:solidFill>
                    <a:srgbClr val="FFFFFF"/>
                  </a:solidFill>
                  <a:latin typeface="Arial"/>
                  <a:ea typeface="Arial"/>
                  <a:cs typeface="Arial"/>
                  <a:sym typeface="Arial"/>
                </a:rPr>
                <a:t> </a:t>
              </a:r>
              <a:endParaRPr sz="4000">
                <a:solidFill>
                  <a:schemeClr val="dk1"/>
                </a:solidFill>
                <a:latin typeface="Calibri"/>
                <a:ea typeface="Calibri"/>
                <a:cs typeface="Calibri"/>
                <a:sym typeface="Calibri"/>
              </a:endParaRPr>
            </a:p>
          </p:txBody>
        </p:sp>
      </p:grpSp>
      <p:grpSp>
        <p:nvGrpSpPr>
          <p:cNvPr id="187" name="Google Shape;187;p6"/>
          <p:cNvGrpSpPr/>
          <p:nvPr/>
        </p:nvGrpSpPr>
        <p:grpSpPr>
          <a:xfrm>
            <a:off x="9259333" y="2015139"/>
            <a:ext cx="6584484" cy="7508150"/>
            <a:chOff x="9259333" y="2015139"/>
            <a:chExt cx="6584484" cy="7508150"/>
          </a:xfrm>
        </p:grpSpPr>
        <p:grpSp>
          <p:nvGrpSpPr>
            <p:cNvPr id="188" name="Google Shape;188;p6"/>
            <p:cNvGrpSpPr/>
            <p:nvPr/>
          </p:nvGrpSpPr>
          <p:grpSpPr>
            <a:xfrm>
              <a:off x="9259333" y="2015139"/>
              <a:ext cx="6584484" cy="7508150"/>
              <a:chOff x="0" y="-710699"/>
              <a:chExt cx="1497332" cy="1977454"/>
            </a:xfrm>
          </p:grpSpPr>
          <p:sp>
            <p:nvSpPr>
              <p:cNvPr id="189" name="Google Shape;189;p6"/>
              <p:cNvSpPr/>
              <p:nvPr/>
            </p:nvSpPr>
            <p:spPr>
              <a:xfrm>
                <a:off x="0" y="-710699"/>
                <a:ext cx="1497332" cy="1977454"/>
              </a:xfrm>
              <a:custGeom>
                <a:avLst/>
                <a:gdLst/>
                <a:ahLst/>
                <a:cxnLst/>
                <a:rect l="l" t="t" r="r" b="b"/>
                <a:pathLst>
                  <a:path w="1497332" h="607440" extrusionOk="0">
                    <a:moveTo>
                      <a:pt x="32683" y="0"/>
                    </a:moveTo>
                    <a:lnTo>
                      <a:pt x="1464650" y="0"/>
                    </a:lnTo>
                    <a:cubicBezTo>
                      <a:pt x="1482700" y="0"/>
                      <a:pt x="1497332" y="14632"/>
                      <a:pt x="1497332" y="32683"/>
                    </a:cubicBezTo>
                    <a:lnTo>
                      <a:pt x="1497332" y="574758"/>
                    </a:lnTo>
                    <a:cubicBezTo>
                      <a:pt x="1497332" y="583426"/>
                      <a:pt x="1493889" y="591739"/>
                      <a:pt x="1487760" y="597868"/>
                    </a:cubicBezTo>
                    <a:cubicBezTo>
                      <a:pt x="1481630" y="603997"/>
                      <a:pt x="1473318" y="607440"/>
                      <a:pt x="1464650" y="607440"/>
                    </a:cubicBezTo>
                    <a:lnTo>
                      <a:pt x="32683" y="607440"/>
                    </a:lnTo>
                    <a:cubicBezTo>
                      <a:pt x="14632" y="607440"/>
                      <a:pt x="0" y="592808"/>
                      <a:pt x="0" y="574758"/>
                    </a:cubicBezTo>
                    <a:lnTo>
                      <a:pt x="0" y="32683"/>
                    </a:lnTo>
                    <a:cubicBezTo>
                      <a:pt x="0" y="14632"/>
                      <a:pt x="14632" y="0"/>
                      <a:pt x="32683"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0" name="Google Shape;190;p6"/>
              <p:cNvSpPr txBox="1"/>
              <p:nvPr/>
            </p:nvSpPr>
            <p:spPr>
              <a:xfrm>
                <a:off x="0" y="-76200"/>
                <a:ext cx="1497332" cy="683640"/>
              </a:xfrm>
              <a:prstGeom prst="rect">
                <a:avLst/>
              </a:prstGeom>
              <a:noFill/>
              <a:ln>
                <a:noFill/>
              </a:ln>
            </p:spPr>
            <p:txBody>
              <a:bodyPr spcFirstLastPara="1" wrap="square" lIns="50800" tIns="50800" rIns="50800" bIns="50800" anchor="ctr" anchorCtr="0">
                <a:noAutofit/>
              </a:bodyPr>
              <a:lstStyle/>
              <a:p>
                <a:pPr marL="0" marR="0" lvl="0" indent="0" algn="ctr" rtl="0">
                  <a:lnSpc>
                    <a:spcPct val="1451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91" name="Google Shape;191;p6"/>
            <p:cNvSpPr txBox="1"/>
            <p:nvPr/>
          </p:nvSpPr>
          <p:spPr>
            <a:xfrm>
              <a:off x="9495782" y="4611325"/>
              <a:ext cx="6111587" cy="4308872"/>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a:solidFill>
                    <a:schemeClr val="lt1"/>
                  </a:solidFill>
                  <a:latin typeface="Calibri"/>
                  <a:ea typeface="Calibri"/>
                  <a:cs typeface="Calibri"/>
                  <a:sym typeface="Calibri"/>
                </a:rPr>
                <a:t>With cloud computing, software updates, security patches, and system maintenance are handled automatically by service providers. This eliminates downtime caused by manual updates and ensures that businesses always run on the latest, most secure versions of their applications and infrastructure. IT teams can focus on innovation and business growth instead of routine maintenance tasks.</a:t>
              </a:r>
              <a:endParaRPr sz="1800">
                <a:solidFill>
                  <a:schemeClr val="lt1"/>
                </a:solidFill>
                <a:latin typeface="Calibri"/>
                <a:ea typeface="Calibri"/>
                <a:cs typeface="Calibri"/>
                <a:sym typeface="Calibri"/>
              </a:endParaRPr>
            </a:p>
          </p:txBody>
        </p:sp>
        <p:sp>
          <p:nvSpPr>
            <p:cNvPr id="192" name="Google Shape;192;p6"/>
            <p:cNvSpPr txBox="1"/>
            <p:nvPr/>
          </p:nvSpPr>
          <p:spPr>
            <a:xfrm>
              <a:off x="9908804" y="3821051"/>
              <a:ext cx="4815816" cy="61555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4000">
                  <a:solidFill>
                    <a:srgbClr val="FFFFFF"/>
                  </a:solidFill>
                  <a:latin typeface="Calibri"/>
                  <a:ea typeface="Calibri"/>
                  <a:cs typeface="Calibri"/>
                  <a:sym typeface="Calibri"/>
                </a:rPr>
                <a:t> </a:t>
              </a:r>
              <a:r>
                <a:rPr lang="en-US" sz="4000" b="1">
                  <a:solidFill>
                    <a:srgbClr val="FFFFFF"/>
                  </a:solidFill>
                  <a:latin typeface="Calibri"/>
                  <a:ea typeface="Calibri"/>
                  <a:cs typeface="Calibri"/>
                  <a:sym typeface="Calibri"/>
                </a:rPr>
                <a:t>Maintenance</a:t>
              </a:r>
              <a:endParaRPr sz="1800" b="1">
                <a:solidFill>
                  <a:schemeClr val="dk1"/>
                </a:solidFill>
                <a:latin typeface="Calibri"/>
                <a:ea typeface="Calibri"/>
                <a:cs typeface="Calibri"/>
                <a:sym typeface="Calibri"/>
              </a:endParaRPr>
            </a:p>
          </p:txBody>
        </p:sp>
      </p:grpSp>
      <p:pic>
        <p:nvPicPr>
          <p:cNvPr id="193" name="Google Shape;193;p6" descr="A cloud with a lock&#10;&#10;AI-generated content may be incorrect."/>
          <p:cNvPicPr preferRelativeResize="0"/>
          <p:nvPr/>
        </p:nvPicPr>
        <p:blipFill rotWithShape="1">
          <a:blip r:embed="rId5">
            <a:alphaModFix/>
          </a:blip>
          <a:srcRect/>
          <a:stretch/>
        </p:blipFill>
        <p:spPr>
          <a:xfrm>
            <a:off x="4190087" y="1979830"/>
            <a:ext cx="2188664" cy="1990206"/>
          </a:xfrm>
          <a:prstGeom prst="rect">
            <a:avLst/>
          </a:prstGeom>
          <a:noFill/>
          <a:ln>
            <a:noFill/>
          </a:ln>
        </p:spPr>
      </p:pic>
      <p:pic>
        <p:nvPicPr>
          <p:cNvPr id="194" name="Google Shape;194;p6" descr="A cloud with a gear and arrows&#10;&#10;AI-generated content may be incorrect."/>
          <p:cNvPicPr preferRelativeResize="0"/>
          <p:nvPr/>
        </p:nvPicPr>
        <p:blipFill rotWithShape="1">
          <a:blip r:embed="rId6">
            <a:alphaModFix/>
          </a:blip>
          <a:srcRect/>
          <a:stretch/>
        </p:blipFill>
        <p:spPr>
          <a:xfrm>
            <a:off x="11328812" y="2265123"/>
            <a:ext cx="1721157" cy="159185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198"/>
        <p:cNvGrpSpPr/>
        <p:nvPr/>
      </p:nvGrpSpPr>
      <p:grpSpPr>
        <a:xfrm>
          <a:off x="0" y="0"/>
          <a:ext cx="0" cy="0"/>
          <a:chOff x="0" y="0"/>
          <a:chExt cx="0" cy="0"/>
        </a:xfrm>
      </p:grpSpPr>
      <p:sp>
        <p:nvSpPr>
          <p:cNvPr id="199" name="Google Shape;199;p7"/>
          <p:cNvSpPr/>
          <p:nvPr/>
        </p:nvSpPr>
        <p:spPr>
          <a:xfrm>
            <a:off x="8458200" y="392558"/>
            <a:ext cx="8344928" cy="8115300"/>
          </a:xfrm>
          <a:custGeom>
            <a:avLst/>
            <a:gdLst/>
            <a:ahLst/>
            <a:cxnLst/>
            <a:rect l="l" t="t" r="r" b="b"/>
            <a:pathLst>
              <a:path w="8115300" h="8115300" extrusionOk="0">
                <a:moveTo>
                  <a:pt x="0" y="0"/>
                </a:moveTo>
                <a:lnTo>
                  <a:pt x="8115300" y="0"/>
                </a:lnTo>
                <a:lnTo>
                  <a:pt x="8115300" y="8115300"/>
                </a:lnTo>
                <a:lnTo>
                  <a:pt x="0" y="81153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0" name="Google Shape;200;p7"/>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1" name="Google Shape;201;p7"/>
          <p:cNvSpPr/>
          <p:nvPr/>
        </p:nvSpPr>
        <p:spPr>
          <a:xfrm>
            <a:off x="-608291" y="-876138"/>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2" name="Google Shape;202;p7"/>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3" name="Google Shape;203;p7"/>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4" name="Google Shape;204;p7"/>
          <p:cNvSpPr txBox="1"/>
          <p:nvPr/>
        </p:nvSpPr>
        <p:spPr>
          <a:xfrm>
            <a:off x="950747" y="3039912"/>
            <a:ext cx="5753100" cy="957955"/>
          </a:xfrm>
          <a:prstGeom prst="rect">
            <a:avLst/>
          </a:prstGeom>
          <a:noFill/>
          <a:ln>
            <a:noFill/>
          </a:ln>
        </p:spPr>
        <p:txBody>
          <a:bodyPr spcFirstLastPara="1" wrap="square" lIns="0" tIns="0" rIns="0" bIns="0" anchor="t" anchorCtr="0">
            <a:spAutoFit/>
          </a:bodyPr>
          <a:lstStyle/>
          <a:p>
            <a:pPr marL="0" marR="0" lvl="0" indent="0" algn="l" rtl="0">
              <a:lnSpc>
                <a:spcPct val="143907"/>
              </a:lnSpc>
              <a:spcBef>
                <a:spcPts val="0"/>
              </a:spcBef>
              <a:spcAft>
                <a:spcPts val="0"/>
              </a:spcAft>
              <a:buNone/>
            </a:pPr>
            <a:r>
              <a:rPr lang="en-US" sz="5400" b="1">
                <a:solidFill>
                  <a:srgbClr val="FFFFFF"/>
                </a:solidFill>
                <a:latin typeface="Arial"/>
                <a:ea typeface="Arial"/>
                <a:cs typeface="Arial"/>
                <a:sym typeface="Arial"/>
              </a:rPr>
              <a:t>BIG PLAYERS IN</a:t>
            </a:r>
            <a:endParaRPr/>
          </a:p>
        </p:txBody>
      </p:sp>
      <p:sp>
        <p:nvSpPr>
          <p:cNvPr id="205" name="Google Shape;205;p7"/>
          <p:cNvSpPr txBox="1"/>
          <p:nvPr/>
        </p:nvSpPr>
        <p:spPr>
          <a:xfrm>
            <a:off x="950747" y="3707368"/>
            <a:ext cx="8546177" cy="121187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7000">
                <a:solidFill>
                  <a:srgbClr val="FFFFFF"/>
                </a:solidFill>
                <a:latin typeface="Arial"/>
                <a:ea typeface="Arial"/>
                <a:cs typeface="Arial"/>
                <a:sym typeface="Arial"/>
              </a:rPr>
              <a:t>CLOUD</a:t>
            </a:r>
            <a:endParaRPr/>
          </a:p>
        </p:txBody>
      </p:sp>
      <p:sp>
        <p:nvSpPr>
          <p:cNvPr id="206" name="Google Shape;206;p7"/>
          <p:cNvSpPr txBox="1"/>
          <p:nvPr/>
        </p:nvSpPr>
        <p:spPr>
          <a:xfrm>
            <a:off x="950746" y="5059050"/>
            <a:ext cx="7803797" cy="344709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u="none" strike="noStrike">
                <a:solidFill>
                  <a:srgbClr val="FFFFFF"/>
                </a:solidFill>
                <a:latin typeface="Arial"/>
                <a:ea typeface="Arial"/>
                <a:cs typeface="Arial"/>
                <a:sym typeface="Arial"/>
              </a:rPr>
              <a:t>Top Cloud Providers:</a:t>
            </a:r>
            <a:endParaRPr/>
          </a:p>
          <a:p>
            <a:pPr marL="285750" marR="0" lvl="0" indent="-285750" algn="just" rtl="0">
              <a:spcBef>
                <a:spcPts val="0"/>
              </a:spcBef>
              <a:spcAft>
                <a:spcPts val="0"/>
              </a:spcAft>
              <a:buClr>
                <a:srgbClr val="FFFFFF"/>
              </a:buClr>
              <a:buSzPts val="2800"/>
              <a:buFont typeface="Arial"/>
              <a:buChar char="•"/>
            </a:pPr>
            <a:r>
              <a:rPr lang="en-US" sz="2800" u="none" strike="noStrike">
                <a:solidFill>
                  <a:srgbClr val="FFFFFF"/>
                </a:solidFill>
                <a:latin typeface="Arial"/>
                <a:ea typeface="Arial"/>
                <a:cs typeface="Arial"/>
                <a:sym typeface="Arial"/>
              </a:rPr>
              <a:t>Amazon Web Services (AWS) – Largest market share</a:t>
            </a:r>
            <a:endParaRPr/>
          </a:p>
          <a:p>
            <a:pPr marL="285750" marR="0" lvl="0" indent="-285750" algn="just" rtl="0">
              <a:spcBef>
                <a:spcPts val="0"/>
              </a:spcBef>
              <a:spcAft>
                <a:spcPts val="0"/>
              </a:spcAft>
              <a:buClr>
                <a:srgbClr val="FFFFFF"/>
              </a:buClr>
              <a:buSzPts val="2800"/>
              <a:buFont typeface="Arial"/>
              <a:buChar char="•"/>
            </a:pPr>
            <a:r>
              <a:rPr lang="en-US" sz="2800" u="none" strike="noStrike">
                <a:solidFill>
                  <a:srgbClr val="FFFFFF"/>
                </a:solidFill>
                <a:latin typeface="Arial"/>
                <a:ea typeface="Arial"/>
                <a:cs typeface="Arial"/>
                <a:sym typeface="Arial"/>
              </a:rPr>
              <a:t>Microsoft Azure – Popular in enterprise IT</a:t>
            </a:r>
            <a:endParaRPr/>
          </a:p>
          <a:p>
            <a:pPr marL="285750" marR="0" lvl="0" indent="-285750" algn="just" rtl="0">
              <a:spcBef>
                <a:spcPts val="0"/>
              </a:spcBef>
              <a:spcAft>
                <a:spcPts val="0"/>
              </a:spcAft>
              <a:buClr>
                <a:srgbClr val="FFFFFF"/>
              </a:buClr>
              <a:buSzPts val="2800"/>
              <a:buFont typeface="Arial"/>
              <a:buChar char="•"/>
            </a:pPr>
            <a:r>
              <a:rPr lang="en-US" sz="2800" u="none" strike="noStrike">
                <a:solidFill>
                  <a:srgbClr val="FFFFFF"/>
                </a:solidFill>
                <a:latin typeface="Arial"/>
                <a:ea typeface="Arial"/>
                <a:cs typeface="Arial"/>
                <a:sym typeface="Arial"/>
              </a:rPr>
              <a:t>Google Cloud Platform (GCP) – Strong in AI and analytics</a:t>
            </a:r>
            <a:endParaRPr/>
          </a:p>
          <a:p>
            <a:pPr marL="285750" marR="0" lvl="0" indent="-285750" algn="just" rtl="0">
              <a:spcBef>
                <a:spcPts val="0"/>
              </a:spcBef>
              <a:spcAft>
                <a:spcPts val="0"/>
              </a:spcAft>
              <a:buClr>
                <a:srgbClr val="FFFFFF"/>
              </a:buClr>
              <a:buSzPts val="2800"/>
              <a:buFont typeface="Arial"/>
              <a:buChar char="•"/>
            </a:pPr>
            <a:r>
              <a:rPr lang="en-US" sz="2800" u="none" strike="noStrike">
                <a:solidFill>
                  <a:srgbClr val="FFFFFF"/>
                </a:solidFill>
                <a:latin typeface="Arial"/>
                <a:ea typeface="Arial"/>
                <a:cs typeface="Arial"/>
                <a:sym typeface="Arial"/>
              </a:rPr>
              <a:t>IBM Cloud &amp; Oracle Cloud – Focus on enterprise and database solutions</a:t>
            </a:r>
            <a:endParaRPr/>
          </a:p>
        </p:txBody>
      </p:sp>
      <p:sp>
        <p:nvSpPr>
          <p:cNvPr id="207" name="Google Shape;207;p7"/>
          <p:cNvSpPr txBox="1"/>
          <p:nvPr/>
        </p:nvSpPr>
        <p:spPr>
          <a:xfrm>
            <a:off x="16362614"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07</a:t>
            </a:r>
            <a:endParaRPr sz="1599" b="1">
              <a:solidFill>
                <a:srgbClr val="FFFFFF"/>
              </a:solidFill>
              <a:latin typeface="Arial"/>
              <a:ea typeface="Arial"/>
              <a:cs typeface="Arial"/>
              <a:sym typeface="Arial"/>
            </a:endParaRPr>
          </a:p>
        </p:txBody>
      </p:sp>
      <p:graphicFrame>
        <p:nvGraphicFramePr>
          <p:cNvPr id="208" name="Google Shape;208;p7"/>
          <p:cNvGraphicFramePr/>
          <p:nvPr/>
        </p:nvGraphicFramePr>
        <p:xfrm>
          <a:off x="9003517" y="2070130"/>
          <a:ext cx="8623203" cy="6146740"/>
        </p:xfrm>
        <a:graphic>
          <a:graphicData uri="http://schemas.openxmlformats.org/drawingml/2006/chart">
            <c:chart xmlns:c="http://schemas.openxmlformats.org/drawingml/2006/chart" xmlns:r="http://schemas.openxmlformats.org/officeDocument/2006/relationships" r:id="rId6"/>
          </a:graphicData>
        </a:graphic>
      </p:graphicFrame>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8"/>
                                        </p:tgtEl>
                                        <p:attrNameLst>
                                          <p:attrName>style.visibility</p:attrName>
                                        </p:attrNameLst>
                                      </p:cBhvr>
                                      <p:to>
                                        <p:strVal val="visible"/>
                                      </p:to>
                                    </p:set>
                                    <p:animEffect transition="in" filter="fade">
                                      <p:cBhvr>
                                        <p:cTn id="7" dur="500"/>
                                        <p:tgtEl>
                                          <p:spTgt spid="2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212"/>
        <p:cNvGrpSpPr/>
        <p:nvPr/>
      </p:nvGrpSpPr>
      <p:grpSpPr>
        <a:xfrm>
          <a:off x="0" y="0"/>
          <a:ext cx="0" cy="0"/>
          <a:chOff x="0" y="0"/>
          <a:chExt cx="0" cy="0"/>
        </a:xfrm>
      </p:grpSpPr>
      <p:sp>
        <p:nvSpPr>
          <p:cNvPr id="213" name="Google Shape;213;p8"/>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4" name="Google Shape;214;p8"/>
          <p:cNvSpPr/>
          <p:nvPr/>
        </p:nvSpPr>
        <p:spPr>
          <a:xfrm>
            <a:off x="-601302" y="-172003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5" name="Google Shape;215;p8"/>
          <p:cNvSpPr/>
          <p:nvPr/>
        </p:nvSpPr>
        <p:spPr>
          <a:xfrm rot="10800000">
            <a:off x="14533052" y="7712323"/>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6" name="Google Shape;216;p8"/>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7" name="Google Shape;217;p8"/>
          <p:cNvSpPr txBox="1"/>
          <p:nvPr/>
        </p:nvSpPr>
        <p:spPr>
          <a:xfrm>
            <a:off x="4591601" y="520565"/>
            <a:ext cx="5394482" cy="96372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a:solidFill>
                  <a:srgbClr val="FFFFFF"/>
                </a:solidFill>
                <a:latin typeface="Arial"/>
                <a:ea typeface="Arial"/>
                <a:cs typeface="Arial"/>
                <a:sym typeface="Arial"/>
              </a:rPr>
              <a:t>CLOUD</a:t>
            </a:r>
            <a:endParaRPr/>
          </a:p>
        </p:txBody>
      </p:sp>
      <p:sp>
        <p:nvSpPr>
          <p:cNvPr id="218" name="Google Shape;218;p8"/>
          <p:cNvSpPr txBox="1"/>
          <p:nvPr/>
        </p:nvSpPr>
        <p:spPr>
          <a:xfrm>
            <a:off x="4591600" y="1188021"/>
            <a:ext cx="8662767" cy="121187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7000">
                <a:solidFill>
                  <a:srgbClr val="FFFFFF"/>
                </a:solidFill>
                <a:latin typeface="Arial"/>
                <a:ea typeface="Arial"/>
                <a:cs typeface="Arial"/>
                <a:sym typeface="Arial"/>
              </a:rPr>
              <a:t>Deployment Models</a:t>
            </a:r>
            <a:endParaRPr/>
          </a:p>
        </p:txBody>
      </p:sp>
      <p:sp>
        <p:nvSpPr>
          <p:cNvPr id="219" name="Google Shape;219;p8"/>
          <p:cNvSpPr txBox="1"/>
          <p:nvPr/>
        </p:nvSpPr>
        <p:spPr>
          <a:xfrm>
            <a:off x="16857936" y="9844711"/>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08</a:t>
            </a:r>
            <a:endParaRPr sz="1599" b="1">
              <a:solidFill>
                <a:srgbClr val="FFFFFF"/>
              </a:solidFill>
              <a:latin typeface="Arial"/>
              <a:ea typeface="Arial"/>
              <a:cs typeface="Arial"/>
              <a:sym typeface="Arial"/>
            </a:endParaRPr>
          </a:p>
        </p:txBody>
      </p:sp>
      <p:grpSp>
        <p:nvGrpSpPr>
          <p:cNvPr id="220" name="Google Shape;220;p8"/>
          <p:cNvGrpSpPr/>
          <p:nvPr/>
        </p:nvGrpSpPr>
        <p:grpSpPr>
          <a:xfrm>
            <a:off x="1645613" y="2973778"/>
            <a:ext cx="4577600" cy="6834923"/>
            <a:chOff x="1806777" y="5315316"/>
            <a:chExt cx="4577600" cy="6834923"/>
          </a:xfrm>
        </p:grpSpPr>
        <p:grpSp>
          <p:nvGrpSpPr>
            <p:cNvPr id="221" name="Google Shape;221;p8"/>
            <p:cNvGrpSpPr/>
            <p:nvPr/>
          </p:nvGrpSpPr>
          <p:grpSpPr>
            <a:xfrm>
              <a:off x="1806777" y="5315316"/>
              <a:ext cx="4577600" cy="6834923"/>
              <a:chOff x="0" y="-76200"/>
              <a:chExt cx="1205623" cy="1800145"/>
            </a:xfrm>
          </p:grpSpPr>
          <p:sp>
            <p:nvSpPr>
              <p:cNvPr id="222" name="Google Shape;222;p8"/>
              <p:cNvSpPr/>
              <p:nvPr/>
            </p:nvSpPr>
            <p:spPr>
              <a:xfrm>
                <a:off x="0" y="0"/>
                <a:ext cx="1205623" cy="1723945"/>
              </a:xfrm>
              <a:custGeom>
                <a:avLst/>
                <a:gdLst/>
                <a:ahLst/>
                <a:cxnLst/>
                <a:rect l="l" t="t" r="r" b="b"/>
                <a:pathLst>
                  <a:path w="1205623" h="901208" extrusionOk="0">
                    <a:moveTo>
                      <a:pt x="40590" y="0"/>
                    </a:moveTo>
                    <a:lnTo>
                      <a:pt x="1165033" y="0"/>
                    </a:lnTo>
                    <a:cubicBezTo>
                      <a:pt x="1175798" y="0"/>
                      <a:pt x="1186122" y="4276"/>
                      <a:pt x="1193735" y="11889"/>
                    </a:cubicBezTo>
                    <a:cubicBezTo>
                      <a:pt x="1201347" y="19501"/>
                      <a:pt x="1205623" y="29825"/>
                      <a:pt x="1205623" y="40590"/>
                    </a:cubicBezTo>
                    <a:lnTo>
                      <a:pt x="1205623" y="860617"/>
                    </a:lnTo>
                    <a:cubicBezTo>
                      <a:pt x="1205623" y="871383"/>
                      <a:pt x="1201347" y="881707"/>
                      <a:pt x="1193735" y="889319"/>
                    </a:cubicBezTo>
                    <a:cubicBezTo>
                      <a:pt x="1186122" y="896931"/>
                      <a:pt x="1175798" y="901208"/>
                      <a:pt x="1165033" y="901208"/>
                    </a:cubicBezTo>
                    <a:lnTo>
                      <a:pt x="40590" y="901208"/>
                    </a:lnTo>
                    <a:cubicBezTo>
                      <a:pt x="29825" y="901208"/>
                      <a:pt x="19501" y="896931"/>
                      <a:pt x="11889" y="889319"/>
                    </a:cubicBezTo>
                    <a:cubicBezTo>
                      <a:pt x="4276" y="881707"/>
                      <a:pt x="0" y="871383"/>
                      <a:pt x="0" y="860617"/>
                    </a:cubicBezTo>
                    <a:lnTo>
                      <a:pt x="0" y="40590"/>
                    </a:lnTo>
                    <a:cubicBezTo>
                      <a:pt x="0" y="29825"/>
                      <a:pt x="4276" y="19501"/>
                      <a:pt x="11889" y="11889"/>
                    </a:cubicBezTo>
                    <a:cubicBezTo>
                      <a:pt x="19501" y="4276"/>
                      <a:pt x="29825" y="0"/>
                      <a:pt x="40590"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3" name="Google Shape;223;p8"/>
              <p:cNvSpPr txBox="1"/>
              <p:nvPr/>
            </p:nvSpPr>
            <p:spPr>
              <a:xfrm>
                <a:off x="0" y="-76200"/>
                <a:ext cx="1205623" cy="977408"/>
              </a:xfrm>
              <a:prstGeom prst="rect">
                <a:avLst/>
              </a:prstGeom>
              <a:noFill/>
              <a:ln>
                <a:noFill/>
              </a:ln>
            </p:spPr>
            <p:txBody>
              <a:bodyPr spcFirstLastPara="1" wrap="square" lIns="50800" tIns="50800" rIns="50800" bIns="50800" anchor="ctr" anchorCtr="0">
                <a:noAutofit/>
              </a:bodyPr>
              <a:lstStyle/>
              <a:p>
                <a:pPr marL="0" marR="0" lvl="0" indent="0" algn="ctr" rtl="0">
                  <a:lnSpc>
                    <a:spcPct val="1451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24" name="Google Shape;224;p8"/>
            <p:cNvSpPr txBox="1"/>
            <p:nvPr/>
          </p:nvSpPr>
          <p:spPr>
            <a:xfrm>
              <a:off x="2102208" y="7272743"/>
              <a:ext cx="4048291" cy="4739759"/>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200" u="none" strike="noStrike">
                  <a:solidFill>
                    <a:srgbClr val="FFFFFF"/>
                  </a:solidFill>
                  <a:latin typeface="Arial"/>
                  <a:ea typeface="Arial"/>
                  <a:cs typeface="Arial"/>
                  <a:sym typeface="Arial"/>
                </a:rPr>
                <a:t>It is accessible to the public. Public deployment models in the cloud are perfect for organizations with growing and fluctuating demands. It also makes a great choice for companies with low-security concerns. Thus, you pay a cloud service provider for networking services, compute virtualization &amp; storage available on the public internet. Its configuration and deployment are quick and easy, making it an ideal choice for test environments.</a:t>
              </a:r>
              <a:endParaRPr/>
            </a:p>
          </p:txBody>
        </p:sp>
        <p:sp>
          <p:nvSpPr>
            <p:cNvPr id="225" name="Google Shape;225;p8"/>
            <p:cNvSpPr txBox="1"/>
            <p:nvPr/>
          </p:nvSpPr>
          <p:spPr>
            <a:xfrm>
              <a:off x="1992421" y="6736409"/>
              <a:ext cx="4158078" cy="430887"/>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800" b="1">
                  <a:solidFill>
                    <a:srgbClr val="FFFFFF"/>
                  </a:solidFill>
                  <a:latin typeface="Arial"/>
                  <a:ea typeface="Arial"/>
                  <a:cs typeface="Arial"/>
                  <a:sym typeface="Arial"/>
                </a:rPr>
                <a:t>PUBLIC CLOUD</a:t>
              </a:r>
              <a:endParaRPr/>
            </a:p>
          </p:txBody>
        </p:sp>
      </p:grpSp>
      <p:grpSp>
        <p:nvGrpSpPr>
          <p:cNvPr id="226" name="Google Shape;226;p8"/>
          <p:cNvGrpSpPr/>
          <p:nvPr/>
        </p:nvGrpSpPr>
        <p:grpSpPr>
          <a:xfrm>
            <a:off x="6737432" y="2973778"/>
            <a:ext cx="4577600" cy="6834923"/>
            <a:chOff x="6855200" y="5315316"/>
            <a:chExt cx="4577600" cy="6834923"/>
          </a:xfrm>
        </p:grpSpPr>
        <p:grpSp>
          <p:nvGrpSpPr>
            <p:cNvPr id="227" name="Google Shape;227;p8"/>
            <p:cNvGrpSpPr/>
            <p:nvPr/>
          </p:nvGrpSpPr>
          <p:grpSpPr>
            <a:xfrm>
              <a:off x="6855200" y="5315316"/>
              <a:ext cx="4577600" cy="6834923"/>
              <a:chOff x="0" y="-76200"/>
              <a:chExt cx="1205623" cy="1800145"/>
            </a:xfrm>
          </p:grpSpPr>
          <p:sp>
            <p:nvSpPr>
              <p:cNvPr id="228" name="Google Shape;228;p8"/>
              <p:cNvSpPr/>
              <p:nvPr/>
            </p:nvSpPr>
            <p:spPr>
              <a:xfrm>
                <a:off x="0" y="0"/>
                <a:ext cx="1205623" cy="1723945"/>
              </a:xfrm>
              <a:custGeom>
                <a:avLst/>
                <a:gdLst/>
                <a:ahLst/>
                <a:cxnLst/>
                <a:rect l="l" t="t" r="r" b="b"/>
                <a:pathLst>
                  <a:path w="1205623" h="901208" extrusionOk="0">
                    <a:moveTo>
                      <a:pt x="40590" y="0"/>
                    </a:moveTo>
                    <a:lnTo>
                      <a:pt x="1165033" y="0"/>
                    </a:lnTo>
                    <a:cubicBezTo>
                      <a:pt x="1175798" y="0"/>
                      <a:pt x="1186122" y="4276"/>
                      <a:pt x="1193735" y="11889"/>
                    </a:cubicBezTo>
                    <a:cubicBezTo>
                      <a:pt x="1201347" y="19501"/>
                      <a:pt x="1205623" y="29825"/>
                      <a:pt x="1205623" y="40590"/>
                    </a:cubicBezTo>
                    <a:lnTo>
                      <a:pt x="1205623" y="860617"/>
                    </a:lnTo>
                    <a:cubicBezTo>
                      <a:pt x="1205623" y="871383"/>
                      <a:pt x="1201347" y="881707"/>
                      <a:pt x="1193735" y="889319"/>
                    </a:cubicBezTo>
                    <a:cubicBezTo>
                      <a:pt x="1186122" y="896931"/>
                      <a:pt x="1175798" y="901208"/>
                      <a:pt x="1165033" y="901208"/>
                    </a:cubicBezTo>
                    <a:lnTo>
                      <a:pt x="40590" y="901208"/>
                    </a:lnTo>
                    <a:cubicBezTo>
                      <a:pt x="29825" y="901208"/>
                      <a:pt x="19501" y="896931"/>
                      <a:pt x="11889" y="889319"/>
                    </a:cubicBezTo>
                    <a:cubicBezTo>
                      <a:pt x="4276" y="881707"/>
                      <a:pt x="0" y="871383"/>
                      <a:pt x="0" y="860617"/>
                    </a:cubicBezTo>
                    <a:lnTo>
                      <a:pt x="0" y="40590"/>
                    </a:lnTo>
                    <a:cubicBezTo>
                      <a:pt x="0" y="29825"/>
                      <a:pt x="4276" y="19501"/>
                      <a:pt x="11889" y="11889"/>
                    </a:cubicBezTo>
                    <a:cubicBezTo>
                      <a:pt x="19501" y="4276"/>
                      <a:pt x="29825" y="0"/>
                      <a:pt x="40590"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9" name="Google Shape;229;p8"/>
              <p:cNvSpPr txBox="1"/>
              <p:nvPr/>
            </p:nvSpPr>
            <p:spPr>
              <a:xfrm>
                <a:off x="0" y="-76200"/>
                <a:ext cx="1205623" cy="977408"/>
              </a:xfrm>
              <a:prstGeom prst="rect">
                <a:avLst/>
              </a:prstGeom>
              <a:noFill/>
              <a:ln>
                <a:noFill/>
              </a:ln>
            </p:spPr>
            <p:txBody>
              <a:bodyPr spcFirstLastPara="1" wrap="square" lIns="50800" tIns="50800" rIns="50800" bIns="50800" anchor="ctr" anchorCtr="0">
                <a:noAutofit/>
              </a:bodyPr>
              <a:lstStyle/>
              <a:p>
                <a:pPr marL="0" marR="0" lvl="0" indent="0" algn="ctr" rtl="0">
                  <a:lnSpc>
                    <a:spcPct val="1451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30" name="Google Shape;230;p8"/>
            <p:cNvSpPr txBox="1"/>
            <p:nvPr/>
          </p:nvSpPr>
          <p:spPr>
            <a:xfrm>
              <a:off x="7061088" y="7272743"/>
              <a:ext cx="4048291" cy="4401205"/>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200" u="none" strike="noStrike">
                  <a:solidFill>
                    <a:srgbClr val="FFFFFF"/>
                  </a:solidFill>
                  <a:latin typeface="Arial"/>
                  <a:ea typeface="Arial"/>
                  <a:cs typeface="Arial"/>
                  <a:sym typeface="Arial"/>
                </a:rPr>
                <a:t>Companies that look for cost efficiency and greater control over data &amp; resources will find the private cloud a more suitable choice. It means that it will be integrated with your data center and managed by your IT team. Alternatively, you can also choose to host it externally. The private cloud offers bigger opportunities that help meet specific organizations' requirements when it comes to customization.</a:t>
              </a:r>
              <a:endParaRPr/>
            </a:p>
          </p:txBody>
        </p:sp>
        <p:sp>
          <p:nvSpPr>
            <p:cNvPr id="231" name="Google Shape;231;p8"/>
            <p:cNvSpPr txBox="1"/>
            <p:nvPr/>
          </p:nvSpPr>
          <p:spPr>
            <a:xfrm>
              <a:off x="6961714" y="6712471"/>
              <a:ext cx="4158078" cy="430887"/>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800" b="1">
                  <a:solidFill>
                    <a:srgbClr val="FFFFFF"/>
                  </a:solidFill>
                  <a:latin typeface="Arial"/>
                  <a:ea typeface="Arial"/>
                  <a:cs typeface="Arial"/>
                  <a:sym typeface="Arial"/>
                </a:rPr>
                <a:t>PRIVATE CLOUD</a:t>
              </a:r>
              <a:endParaRPr/>
            </a:p>
          </p:txBody>
        </p:sp>
      </p:grpSp>
      <p:grpSp>
        <p:nvGrpSpPr>
          <p:cNvPr id="232" name="Google Shape;232;p8"/>
          <p:cNvGrpSpPr/>
          <p:nvPr/>
        </p:nvGrpSpPr>
        <p:grpSpPr>
          <a:xfrm>
            <a:off x="11769356" y="2973778"/>
            <a:ext cx="4577600" cy="6834923"/>
            <a:chOff x="11903623" y="5315316"/>
            <a:chExt cx="4577600" cy="6834923"/>
          </a:xfrm>
        </p:grpSpPr>
        <p:grpSp>
          <p:nvGrpSpPr>
            <p:cNvPr id="233" name="Google Shape;233;p8"/>
            <p:cNvGrpSpPr/>
            <p:nvPr/>
          </p:nvGrpSpPr>
          <p:grpSpPr>
            <a:xfrm>
              <a:off x="11903623" y="5315316"/>
              <a:ext cx="4577600" cy="6834923"/>
              <a:chOff x="0" y="-76200"/>
              <a:chExt cx="1205623" cy="1800145"/>
            </a:xfrm>
          </p:grpSpPr>
          <p:sp>
            <p:nvSpPr>
              <p:cNvPr id="234" name="Google Shape;234;p8"/>
              <p:cNvSpPr/>
              <p:nvPr/>
            </p:nvSpPr>
            <p:spPr>
              <a:xfrm>
                <a:off x="0" y="0"/>
                <a:ext cx="1205623" cy="1723945"/>
              </a:xfrm>
              <a:custGeom>
                <a:avLst/>
                <a:gdLst/>
                <a:ahLst/>
                <a:cxnLst/>
                <a:rect l="l" t="t" r="r" b="b"/>
                <a:pathLst>
                  <a:path w="1205623" h="901208" extrusionOk="0">
                    <a:moveTo>
                      <a:pt x="40590" y="0"/>
                    </a:moveTo>
                    <a:lnTo>
                      <a:pt x="1165033" y="0"/>
                    </a:lnTo>
                    <a:cubicBezTo>
                      <a:pt x="1175798" y="0"/>
                      <a:pt x="1186122" y="4276"/>
                      <a:pt x="1193735" y="11889"/>
                    </a:cubicBezTo>
                    <a:cubicBezTo>
                      <a:pt x="1201347" y="19501"/>
                      <a:pt x="1205623" y="29825"/>
                      <a:pt x="1205623" y="40590"/>
                    </a:cubicBezTo>
                    <a:lnTo>
                      <a:pt x="1205623" y="860617"/>
                    </a:lnTo>
                    <a:cubicBezTo>
                      <a:pt x="1205623" y="871383"/>
                      <a:pt x="1201347" y="881707"/>
                      <a:pt x="1193735" y="889319"/>
                    </a:cubicBezTo>
                    <a:cubicBezTo>
                      <a:pt x="1186122" y="896931"/>
                      <a:pt x="1175798" y="901208"/>
                      <a:pt x="1165033" y="901208"/>
                    </a:cubicBezTo>
                    <a:lnTo>
                      <a:pt x="40590" y="901208"/>
                    </a:lnTo>
                    <a:cubicBezTo>
                      <a:pt x="29825" y="901208"/>
                      <a:pt x="19501" y="896931"/>
                      <a:pt x="11889" y="889319"/>
                    </a:cubicBezTo>
                    <a:cubicBezTo>
                      <a:pt x="4276" y="881707"/>
                      <a:pt x="0" y="871383"/>
                      <a:pt x="0" y="860617"/>
                    </a:cubicBezTo>
                    <a:lnTo>
                      <a:pt x="0" y="40590"/>
                    </a:lnTo>
                    <a:cubicBezTo>
                      <a:pt x="0" y="29825"/>
                      <a:pt x="4276" y="19501"/>
                      <a:pt x="11889" y="11889"/>
                    </a:cubicBezTo>
                    <a:cubicBezTo>
                      <a:pt x="19501" y="4276"/>
                      <a:pt x="29825" y="0"/>
                      <a:pt x="40590"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5" name="Google Shape;235;p8"/>
              <p:cNvSpPr txBox="1"/>
              <p:nvPr/>
            </p:nvSpPr>
            <p:spPr>
              <a:xfrm>
                <a:off x="0" y="-76200"/>
                <a:ext cx="1205623" cy="977408"/>
              </a:xfrm>
              <a:prstGeom prst="rect">
                <a:avLst/>
              </a:prstGeom>
              <a:noFill/>
              <a:ln>
                <a:noFill/>
              </a:ln>
            </p:spPr>
            <p:txBody>
              <a:bodyPr spcFirstLastPara="1" wrap="square" lIns="50800" tIns="50800" rIns="50800" bIns="50800" anchor="ctr" anchorCtr="0">
                <a:noAutofit/>
              </a:bodyPr>
              <a:lstStyle/>
              <a:p>
                <a:pPr marL="0" marR="0" lvl="0" indent="0" algn="ctr" rtl="0">
                  <a:lnSpc>
                    <a:spcPct val="145111"/>
                  </a:lnSpc>
                  <a:spcBef>
                    <a:spcPts val="0"/>
                  </a:spcBef>
                  <a:spcAft>
                    <a:spcPts val="0"/>
                  </a:spcAft>
                  <a:buNone/>
                </a:pPr>
                <a:endParaRPr sz="1800">
                  <a:solidFill>
                    <a:schemeClr val="dk1"/>
                  </a:solidFill>
                  <a:latin typeface="Calibri"/>
                  <a:ea typeface="Calibri"/>
                  <a:cs typeface="Calibri"/>
                  <a:sym typeface="Calibri"/>
                </a:endParaRPr>
              </a:p>
            </p:txBody>
          </p:sp>
        </p:grpSp>
        <p:sp>
          <p:nvSpPr>
            <p:cNvPr id="236" name="Google Shape;236;p8"/>
            <p:cNvSpPr txBox="1"/>
            <p:nvPr/>
          </p:nvSpPr>
          <p:spPr>
            <a:xfrm>
              <a:off x="12205619" y="7257430"/>
              <a:ext cx="4048291" cy="4739759"/>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200" u="none" strike="noStrike">
                  <a:solidFill>
                    <a:srgbClr val="FFFFFF"/>
                  </a:solidFill>
                  <a:latin typeface="Arial"/>
                  <a:ea typeface="Arial"/>
                  <a:cs typeface="Arial"/>
                  <a:sym typeface="Arial"/>
                </a:rPr>
                <a:t>As the name suggests, a hybrid cloud is a combination of two or more cloud architectures. While each model in the hybrid cloud functions differently, it is all part of the same architecture. Further, as part of this deployment of the cloud computing model, the internal or external providers can offer resources. A company with critical data will prefer storing on a private cloud, while less sensitive data can be stored on a public cloud. </a:t>
              </a:r>
              <a:endParaRPr/>
            </a:p>
          </p:txBody>
        </p:sp>
        <p:sp>
          <p:nvSpPr>
            <p:cNvPr id="237" name="Google Shape;237;p8"/>
            <p:cNvSpPr txBox="1"/>
            <p:nvPr/>
          </p:nvSpPr>
          <p:spPr>
            <a:xfrm>
              <a:off x="12094149" y="6743965"/>
              <a:ext cx="4158078" cy="430887"/>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800" b="1">
                  <a:solidFill>
                    <a:srgbClr val="FFFFFF"/>
                  </a:solidFill>
                  <a:latin typeface="Arial"/>
                  <a:ea typeface="Arial"/>
                  <a:cs typeface="Arial"/>
                  <a:sym typeface="Arial"/>
                </a:rPr>
                <a:t>HYBRID CLOUD</a:t>
              </a:r>
              <a:endParaRPr/>
            </a:p>
          </p:txBody>
        </p:sp>
      </p:grpSp>
      <p:grpSp>
        <p:nvGrpSpPr>
          <p:cNvPr id="238" name="Google Shape;238;p8"/>
          <p:cNvGrpSpPr/>
          <p:nvPr/>
        </p:nvGrpSpPr>
        <p:grpSpPr>
          <a:xfrm>
            <a:off x="4602985" y="2325353"/>
            <a:ext cx="8640000" cy="828000"/>
            <a:chOff x="3861144" y="3714773"/>
            <a:chExt cx="8625929" cy="748531"/>
          </a:xfrm>
        </p:grpSpPr>
        <p:sp>
          <p:nvSpPr>
            <p:cNvPr id="239" name="Google Shape;239;p8"/>
            <p:cNvSpPr/>
            <p:nvPr/>
          </p:nvSpPr>
          <p:spPr>
            <a:xfrm>
              <a:off x="8174109" y="3714773"/>
              <a:ext cx="4312964" cy="748531"/>
            </a:xfrm>
            <a:custGeom>
              <a:avLst/>
              <a:gdLst/>
              <a:ahLst/>
              <a:cxnLst/>
              <a:rect l="l" t="t" r="r" b="b"/>
              <a:pathLst>
                <a:path w="120000" h="120000" extrusionOk="0">
                  <a:moveTo>
                    <a:pt x="0" y="0"/>
                  </a:moveTo>
                  <a:lnTo>
                    <a:pt x="0" y="60000"/>
                  </a:lnTo>
                  <a:lnTo>
                    <a:pt x="120000" y="60000"/>
                  </a:lnTo>
                  <a:lnTo>
                    <a:pt x="120000" y="120000"/>
                  </a:lnTo>
                </a:path>
              </a:pathLst>
            </a:custGeom>
            <a:noFill/>
            <a:ln w="38100" cap="flat" cmpd="sng">
              <a:solidFill>
                <a:srgbClr val="0070C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240" name="Google Shape;240;p8"/>
            <p:cNvSpPr/>
            <p:nvPr/>
          </p:nvSpPr>
          <p:spPr>
            <a:xfrm>
              <a:off x="8128389" y="3714773"/>
              <a:ext cx="91440" cy="748531"/>
            </a:xfrm>
            <a:custGeom>
              <a:avLst/>
              <a:gdLst/>
              <a:ahLst/>
              <a:cxnLst/>
              <a:rect l="l" t="t" r="r" b="b"/>
              <a:pathLst>
                <a:path w="120000" h="120000" extrusionOk="0">
                  <a:moveTo>
                    <a:pt x="60000" y="0"/>
                  </a:moveTo>
                  <a:lnTo>
                    <a:pt x="60000" y="120000"/>
                  </a:lnTo>
                </a:path>
              </a:pathLst>
            </a:custGeom>
            <a:noFill/>
            <a:ln w="38100" cap="flat" cmpd="sng">
              <a:solidFill>
                <a:srgbClr val="0070C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241" name="Google Shape;241;p8"/>
            <p:cNvSpPr/>
            <p:nvPr/>
          </p:nvSpPr>
          <p:spPr>
            <a:xfrm>
              <a:off x="3861144" y="3714773"/>
              <a:ext cx="4312964" cy="748531"/>
            </a:xfrm>
            <a:custGeom>
              <a:avLst/>
              <a:gdLst/>
              <a:ahLst/>
              <a:cxnLst/>
              <a:rect l="l" t="t" r="r" b="b"/>
              <a:pathLst>
                <a:path w="120000" h="120000" extrusionOk="0">
                  <a:moveTo>
                    <a:pt x="120000" y="0"/>
                  </a:moveTo>
                  <a:lnTo>
                    <a:pt x="120000" y="60000"/>
                  </a:lnTo>
                  <a:lnTo>
                    <a:pt x="0" y="60000"/>
                  </a:lnTo>
                  <a:lnTo>
                    <a:pt x="0" y="120000"/>
                  </a:lnTo>
                </a:path>
              </a:pathLst>
            </a:custGeom>
            <a:noFill/>
            <a:ln w="38100" cap="flat" cmpd="sng">
              <a:solidFill>
                <a:srgbClr val="0070C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pic>
        <p:nvPicPr>
          <p:cNvPr id="242" name="Google Shape;242;p8" descr="A white line drawing of people and a cloud&#10;&#10;AI-generated content may be incorrect."/>
          <p:cNvPicPr preferRelativeResize="0"/>
          <p:nvPr/>
        </p:nvPicPr>
        <p:blipFill rotWithShape="1">
          <a:blip r:embed="rId5">
            <a:alphaModFix/>
          </a:blip>
          <a:srcRect/>
          <a:stretch/>
        </p:blipFill>
        <p:spPr>
          <a:xfrm>
            <a:off x="3435571" y="3360801"/>
            <a:ext cx="997683" cy="997683"/>
          </a:xfrm>
          <a:prstGeom prst="rect">
            <a:avLst/>
          </a:prstGeom>
          <a:noFill/>
          <a:ln>
            <a:noFill/>
          </a:ln>
        </p:spPr>
      </p:pic>
      <p:pic>
        <p:nvPicPr>
          <p:cNvPr id="243" name="Google Shape;243;p8"/>
          <p:cNvPicPr preferRelativeResize="0"/>
          <p:nvPr/>
        </p:nvPicPr>
        <p:blipFill rotWithShape="1">
          <a:blip r:embed="rId6">
            <a:alphaModFix/>
          </a:blip>
          <a:srcRect/>
          <a:stretch/>
        </p:blipFill>
        <p:spPr>
          <a:xfrm>
            <a:off x="8575983" y="3503159"/>
            <a:ext cx="782965" cy="782965"/>
          </a:xfrm>
          <a:prstGeom prst="rect">
            <a:avLst/>
          </a:prstGeom>
          <a:noFill/>
          <a:ln>
            <a:noFill/>
          </a:ln>
        </p:spPr>
      </p:pic>
      <p:pic>
        <p:nvPicPr>
          <p:cNvPr id="244" name="Google Shape;244;p8" descr="A white line drawing of a cloud and a globe"/>
          <p:cNvPicPr preferRelativeResize="0"/>
          <p:nvPr/>
        </p:nvPicPr>
        <p:blipFill rotWithShape="1">
          <a:blip r:embed="rId7">
            <a:alphaModFix/>
          </a:blip>
          <a:srcRect/>
          <a:stretch/>
        </p:blipFill>
        <p:spPr>
          <a:xfrm>
            <a:off x="13544790" y="3445201"/>
            <a:ext cx="988262" cy="98826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248"/>
        <p:cNvGrpSpPr/>
        <p:nvPr/>
      </p:nvGrpSpPr>
      <p:grpSpPr>
        <a:xfrm>
          <a:off x="0" y="0"/>
          <a:ext cx="0" cy="0"/>
          <a:chOff x="0" y="0"/>
          <a:chExt cx="0" cy="0"/>
        </a:xfrm>
      </p:grpSpPr>
      <p:sp>
        <p:nvSpPr>
          <p:cNvPr id="249" name="Google Shape;249;p9"/>
          <p:cNvSpPr/>
          <p:nvPr/>
        </p:nvSpPr>
        <p:spPr>
          <a:xfrm>
            <a:off x="6189087" y="-1391528"/>
            <a:ext cx="8115300" cy="8115300"/>
          </a:xfrm>
          <a:custGeom>
            <a:avLst/>
            <a:gdLst/>
            <a:ahLst/>
            <a:cxnLst/>
            <a:rect l="l" t="t" r="r" b="b"/>
            <a:pathLst>
              <a:path w="8115300" h="8115300" extrusionOk="0">
                <a:moveTo>
                  <a:pt x="0" y="0"/>
                </a:moveTo>
                <a:lnTo>
                  <a:pt x="8115300" y="0"/>
                </a:lnTo>
                <a:lnTo>
                  <a:pt x="8115300" y="8115300"/>
                </a:lnTo>
                <a:lnTo>
                  <a:pt x="0" y="81153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0" name="Google Shape;250;p9"/>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1" name="Google Shape;251;p9"/>
          <p:cNvSpPr/>
          <p:nvPr/>
        </p:nvSpPr>
        <p:spPr>
          <a:xfrm>
            <a:off x="-608291" y="-876138"/>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2" name="Google Shape;252;p9"/>
          <p:cNvSpPr/>
          <p:nvPr/>
        </p:nvSpPr>
        <p:spPr>
          <a:xfrm rot="10800000">
            <a:off x="14540963" y="7836349"/>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3" name="Google Shape;253;p9"/>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4" name="Google Shape;254;p9"/>
          <p:cNvSpPr txBox="1"/>
          <p:nvPr/>
        </p:nvSpPr>
        <p:spPr>
          <a:xfrm>
            <a:off x="13931132" y="3951207"/>
            <a:ext cx="5394482" cy="981038"/>
          </a:xfrm>
          <a:prstGeom prst="rect">
            <a:avLst/>
          </a:prstGeom>
          <a:noFill/>
          <a:ln>
            <a:noFill/>
          </a:ln>
        </p:spPr>
        <p:txBody>
          <a:bodyPr spcFirstLastPara="1" wrap="square" lIns="0" tIns="0" rIns="0" bIns="0" anchor="t" anchorCtr="0">
            <a:spAutoFit/>
          </a:bodyPr>
          <a:lstStyle/>
          <a:p>
            <a:pPr marL="0" marR="0" lvl="0" indent="0" algn="l" rtl="0">
              <a:lnSpc>
                <a:spcPct val="129516"/>
              </a:lnSpc>
              <a:spcBef>
                <a:spcPts val="0"/>
              </a:spcBef>
              <a:spcAft>
                <a:spcPts val="0"/>
              </a:spcAft>
              <a:buNone/>
            </a:pPr>
            <a:r>
              <a:rPr lang="en-US" sz="6000" b="1">
                <a:solidFill>
                  <a:srgbClr val="FFFFFF"/>
                </a:solidFill>
                <a:latin typeface="Arial"/>
                <a:ea typeface="Arial"/>
                <a:cs typeface="Arial"/>
                <a:sym typeface="Arial"/>
              </a:rPr>
              <a:t>CLOUD</a:t>
            </a:r>
            <a:endParaRPr/>
          </a:p>
        </p:txBody>
      </p:sp>
      <p:sp>
        <p:nvSpPr>
          <p:cNvPr id="255" name="Google Shape;255;p9"/>
          <p:cNvSpPr txBox="1"/>
          <p:nvPr/>
        </p:nvSpPr>
        <p:spPr>
          <a:xfrm>
            <a:off x="13900652" y="4899448"/>
            <a:ext cx="5986172" cy="203132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600">
                <a:solidFill>
                  <a:srgbClr val="FFFFFF"/>
                </a:solidFill>
                <a:latin typeface="Arial"/>
                <a:ea typeface="Arial"/>
                <a:cs typeface="Arial"/>
                <a:sym typeface="Arial"/>
              </a:rPr>
              <a:t>Service</a:t>
            </a:r>
            <a:endParaRPr/>
          </a:p>
          <a:p>
            <a:pPr marL="0" marR="0" lvl="0" indent="0" algn="l" rtl="0">
              <a:spcBef>
                <a:spcPts val="0"/>
              </a:spcBef>
              <a:spcAft>
                <a:spcPts val="0"/>
              </a:spcAft>
              <a:buNone/>
            </a:pPr>
            <a:r>
              <a:rPr lang="en-US" sz="6600">
                <a:solidFill>
                  <a:srgbClr val="FFFFFF"/>
                </a:solidFill>
                <a:latin typeface="Arial"/>
                <a:ea typeface="Arial"/>
                <a:cs typeface="Arial"/>
                <a:sym typeface="Arial"/>
              </a:rPr>
              <a:t>Model</a:t>
            </a:r>
            <a:endParaRPr/>
          </a:p>
        </p:txBody>
      </p:sp>
      <p:sp>
        <p:nvSpPr>
          <p:cNvPr id="256" name="Google Shape;256;p9"/>
          <p:cNvSpPr txBox="1"/>
          <p:nvPr/>
        </p:nvSpPr>
        <p:spPr>
          <a:xfrm>
            <a:off x="16842256" y="9671372"/>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09</a:t>
            </a:r>
            <a:endParaRPr sz="1599" b="1">
              <a:solidFill>
                <a:srgbClr val="FFFFFF"/>
              </a:solidFill>
              <a:latin typeface="Arial"/>
              <a:ea typeface="Arial"/>
              <a:cs typeface="Arial"/>
              <a:sym typeface="Arial"/>
            </a:endParaRPr>
          </a:p>
        </p:txBody>
      </p:sp>
      <p:pic>
        <p:nvPicPr>
          <p:cNvPr id="257" name="Google Shape;257;p9" descr="AWS Service Models"/>
          <p:cNvPicPr preferRelativeResize="0"/>
          <p:nvPr/>
        </p:nvPicPr>
        <p:blipFill rotWithShape="1">
          <a:blip r:embed="rId6">
            <a:alphaModFix/>
          </a:blip>
          <a:srcRect t="6107"/>
          <a:stretch/>
        </p:blipFill>
        <p:spPr>
          <a:xfrm>
            <a:off x="1026960" y="1203910"/>
            <a:ext cx="12467760" cy="7658100"/>
          </a:xfrm>
          <a:prstGeom prst="roundRect">
            <a:avLst>
              <a:gd name="adj" fmla="val 1332"/>
            </a:avLst>
          </a:prstGeom>
          <a:noFill/>
          <a:ln>
            <a:noFill/>
          </a:ln>
          <a:effectLst>
            <a:outerShdw blurRad="152400" dist="12000" dir="900000" sy="98000" kx="110000" ky="200000" algn="tl" rotWithShape="0">
              <a:srgbClr val="000000">
                <a:alpha val="29803"/>
              </a:srgbClr>
            </a:outerShdw>
          </a:effectLst>
        </p:spPr>
      </p:pic>
      <p:grpSp>
        <p:nvGrpSpPr>
          <p:cNvPr id="258" name="Google Shape;258;p9"/>
          <p:cNvGrpSpPr/>
          <p:nvPr/>
        </p:nvGrpSpPr>
        <p:grpSpPr>
          <a:xfrm>
            <a:off x="3659421" y="10915932"/>
            <a:ext cx="5986173" cy="8497165"/>
            <a:chOff x="3983613" y="419100"/>
            <a:chExt cx="7220448" cy="9487765"/>
          </a:xfrm>
        </p:grpSpPr>
        <p:sp>
          <p:nvSpPr>
            <p:cNvPr id="259" name="Google Shape;259;p9"/>
            <p:cNvSpPr/>
            <p:nvPr/>
          </p:nvSpPr>
          <p:spPr>
            <a:xfrm>
              <a:off x="3983613" y="419100"/>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APPLICATION</a:t>
              </a:r>
              <a:endParaRPr sz="3200">
                <a:solidFill>
                  <a:schemeClr val="lt1"/>
                </a:solidFill>
                <a:latin typeface="Arial"/>
                <a:ea typeface="Arial"/>
                <a:cs typeface="Arial"/>
                <a:sym typeface="Arial"/>
              </a:endParaRPr>
            </a:p>
          </p:txBody>
        </p:sp>
        <p:sp>
          <p:nvSpPr>
            <p:cNvPr id="260" name="Google Shape;260;p9"/>
            <p:cNvSpPr/>
            <p:nvPr/>
          </p:nvSpPr>
          <p:spPr>
            <a:xfrm>
              <a:off x="3983613" y="1480364"/>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DATA</a:t>
              </a:r>
              <a:endParaRPr sz="3200">
                <a:solidFill>
                  <a:schemeClr val="lt1"/>
                </a:solidFill>
                <a:latin typeface="Arial"/>
                <a:ea typeface="Arial"/>
                <a:cs typeface="Arial"/>
                <a:sym typeface="Arial"/>
              </a:endParaRPr>
            </a:p>
          </p:txBody>
        </p:sp>
        <p:sp>
          <p:nvSpPr>
            <p:cNvPr id="261" name="Google Shape;261;p9"/>
            <p:cNvSpPr/>
            <p:nvPr/>
          </p:nvSpPr>
          <p:spPr>
            <a:xfrm>
              <a:off x="3983613" y="2541628"/>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RUNTIME</a:t>
              </a:r>
              <a:endParaRPr sz="3200">
                <a:solidFill>
                  <a:schemeClr val="lt1"/>
                </a:solidFill>
                <a:latin typeface="Arial"/>
                <a:ea typeface="Arial"/>
                <a:cs typeface="Arial"/>
                <a:sym typeface="Arial"/>
              </a:endParaRPr>
            </a:p>
          </p:txBody>
        </p:sp>
        <p:sp>
          <p:nvSpPr>
            <p:cNvPr id="262" name="Google Shape;262;p9"/>
            <p:cNvSpPr/>
            <p:nvPr/>
          </p:nvSpPr>
          <p:spPr>
            <a:xfrm>
              <a:off x="3983613" y="3602892"/>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MIDDLEWARE</a:t>
              </a:r>
              <a:endParaRPr sz="3200">
                <a:solidFill>
                  <a:schemeClr val="lt1"/>
                </a:solidFill>
                <a:latin typeface="Arial"/>
                <a:ea typeface="Arial"/>
                <a:cs typeface="Arial"/>
                <a:sym typeface="Arial"/>
              </a:endParaRPr>
            </a:p>
          </p:txBody>
        </p:sp>
        <p:sp>
          <p:nvSpPr>
            <p:cNvPr id="263" name="Google Shape;263;p9"/>
            <p:cNvSpPr/>
            <p:nvPr/>
          </p:nvSpPr>
          <p:spPr>
            <a:xfrm>
              <a:off x="3983613" y="4664156"/>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O/S</a:t>
              </a:r>
              <a:endParaRPr sz="3200">
                <a:solidFill>
                  <a:schemeClr val="lt1"/>
                </a:solidFill>
                <a:latin typeface="Arial"/>
                <a:ea typeface="Arial"/>
                <a:cs typeface="Arial"/>
                <a:sym typeface="Arial"/>
              </a:endParaRPr>
            </a:p>
          </p:txBody>
        </p:sp>
        <p:sp>
          <p:nvSpPr>
            <p:cNvPr id="264" name="Google Shape;264;p9"/>
            <p:cNvSpPr/>
            <p:nvPr/>
          </p:nvSpPr>
          <p:spPr>
            <a:xfrm>
              <a:off x="3983613" y="5725420"/>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VIRTUALIZATION</a:t>
              </a:r>
              <a:endParaRPr sz="3200">
                <a:solidFill>
                  <a:schemeClr val="lt1"/>
                </a:solidFill>
                <a:latin typeface="Arial"/>
                <a:ea typeface="Arial"/>
                <a:cs typeface="Arial"/>
                <a:sym typeface="Arial"/>
              </a:endParaRPr>
            </a:p>
          </p:txBody>
        </p:sp>
        <p:sp>
          <p:nvSpPr>
            <p:cNvPr id="265" name="Google Shape;265;p9"/>
            <p:cNvSpPr/>
            <p:nvPr/>
          </p:nvSpPr>
          <p:spPr>
            <a:xfrm>
              <a:off x="3983613" y="6786684"/>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SERVERS</a:t>
              </a:r>
              <a:endParaRPr sz="3200">
                <a:solidFill>
                  <a:schemeClr val="lt1"/>
                </a:solidFill>
                <a:latin typeface="Arial"/>
                <a:ea typeface="Arial"/>
                <a:cs typeface="Arial"/>
                <a:sym typeface="Arial"/>
              </a:endParaRPr>
            </a:p>
          </p:txBody>
        </p:sp>
        <p:sp>
          <p:nvSpPr>
            <p:cNvPr id="266" name="Google Shape;266;p9"/>
            <p:cNvSpPr/>
            <p:nvPr/>
          </p:nvSpPr>
          <p:spPr>
            <a:xfrm>
              <a:off x="3983613" y="7847948"/>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STORAGE</a:t>
              </a:r>
              <a:endParaRPr sz="3200">
                <a:solidFill>
                  <a:schemeClr val="lt1"/>
                </a:solidFill>
                <a:latin typeface="Arial"/>
                <a:ea typeface="Arial"/>
                <a:cs typeface="Arial"/>
                <a:sym typeface="Arial"/>
              </a:endParaRPr>
            </a:p>
          </p:txBody>
        </p:sp>
        <p:sp>
          <p:nvSpPr>
            <p:cNvPr id="267" name="Google Shape;267;p9"/>
            <p:cNvSpPr/>
            <p:nvPr/>
          </p:nvSpPr>
          <p:spPr>
            <a:xfrm>
              <a:off x="3983613" y="8909210"/>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NETWORKING</a:t>
              </a:r>
              <a:endParaRPr sz="3200">
                <a:solidFill>
                  <a:schemeClr val="lt1"/>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271"/>
        <p:cNvGrpSpPr/>
        <p:nvPr/>
      </p:nvGrpSpPr>
      <p:grpSpPr>
        <a:xfrm>
          <a:off x="0" y="0"/>
          <a:ext cx="0" cy="0"/>
          <a:chOff x="0" y="0"/>
          <a:chExt cx="0" cy="0"/>
        </a:xfrm>
      </p:grpSpPr>
      <p:sp>
        <p:nvSpPr>
          <p:cNvPr id="272" name="Google Shape;272;p10"/>
          <p:cNvSpPr/>
          <p:nvPr/>
        </p:nvSpPr>
        <p:spPr>
          <a:xfrm>
            <a:off x="4067915" y="652436"/>
            <a:ext cx="8115300" cy="8115300"/>
          </a:xfrm>
          <a:custGeom>
            <a:avLst/>
            <a:gdLst/>
            <a:ahLst/>
            <a:cxnLst/>
            <a:rect l="l" t="t" r="r" b="b"/>
            <a:pathLst>
              <a:path w="8115300" h="8115300" extrusionOk="0">
                <a:moveTo>
                  <a:pt x="0" y="0"/>
                </a:moveTo>
                <a:lnTo>
                  <a:pt x="8115300" y="0"/>
                </a:lnTo>
                <a:lnTo>
                  <a:pt x="8115300" y="8115300"/>
                </a:lnTo>
                <a:lnTo>
                  <a:pt x="0" y="81153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3" name="Google Shape;273;p10"/>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4" name="Google Shape;274;p10"/>
          <p:cNvSpPr/>
          <p:nvPr/>
        </p:nvSpPr>
        <p:spPr>
          <a:xfrm>
            <a:off x="-608291" y="-876138"/>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5" name="Google Shape;275;p10"/>
          <p:cNvSpPr/>
          <p:nvPr/>
        </p:nvSpPr>
        <p:spPr>
          <a:xfrm rot="10800000">
            <a:off x="14540963" y="7836349"/>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6" name="Google Shape;276;p10"/>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77" name="Google Shape;277;p10"/>
          <p:cNvGrpSpPr/>
          <p:nvPr/>
        </p:nvGrpSpPr>
        <p:grpSpPr>
          <a:xfrm>
            <a:off x="10973999" y="1454839"/>
            <a:ext cx="7315200" cy="2917121"/>
            <a:chOff x="11214211" y="3729048"/>
            <a:chExt cx="7315200" cy="2917121"/>
          </a:xfrm>
        </p:grpSpPr>
        <p:sp>
          <p:nvSpPr>
            <p:cNvPr id="278" name="Google Shape;278;p10"/>
            <p:cNvSpPr txBox="1"/>
            <p:nvPr/>
          </p:nvSpPr>
          <p:spPr>
            <a:xfrm>
              <a:off x="11214211" y="3729048"/>
              <a:ext cx="7315200" cy="981038"/>
            </a:xfrm>
            <a:prstGeom prst="rect">
              <a:avLst/>
            </a:prstGeom>
            <a:noFill/>
            <a:ln>
              <a:noFill/>
            </a:ln>
          </p:spPr>
          <p:txBody>
            <a:bodyPr spcFirstLastPara="1" wrap="square" lIns="0" tIns="0" rIns="0" bIns="0" anchor="t" anchorCtr="0">
              <a:spAutoFit/>
            </a:bodyPr>
            <a:lstStyle/>
            <a:p>
              <a:pPr marL="0" marR="0" lvl="0" indent="0" algn="l" rtl="0">
                <a:lnSpc>
                  <a:spcPct val="129516"/>
                </a:lnSpc>
                <a:spcBef>
                  <a:spcPts val="0"/>
                </a:spcBef>
                <a:spcAft>
                  <a:spcPts val="0"/>
                </a:spcAft>
                <a:buNone/>
              </a:pPr>
              <a:r>
                <a:rPr lang="en-US" sz="6000" b="1">
                  <a:solidFill>
                    <a:srgbClr val="FFFFFF"/>
                  </a:solidFill>
                  <a:latin typeface="Arial"/>
                  <a:ea typeface="Arial"/>
                  <a:cs typeface="Arial"/>
                  <a:sym typeface="Arial"/>
                </a:rPr>
                <a:t>Infrastructure</a:t>
              </a:r>
              <a:endParaRPr/>
            </a:p>
          </p:txBody>
        </p:sp>
        <p:sp>
          <p:nvSpPr>
            <p:cNvPr id="279" name="Google Shape;279;p10"/>
            <p:cNvSpPr txBox="1"/>
            <p:nvPr/>
          </p:nvSpPr>
          <p:spPr>
            <a:xfrm>
              <a:off x="11226699" y="4614844"/>
              <a:ext cx="5986172" cy="203132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600">
                  <a:solidFill>
                    <a:srgbClr val="FFFFFF"/>
                  </a:solidFill>
                  <a:latin typeface="Arial"/>
                  <a:ea typeface="Arial"/>
                  <a:cs typeface="Arial"/>
                  <a:sym typeface="Arial"/>
                </a:rPr>
                <a:t>As a</a:t>
              </a:r>
              <a:endParaRPr/>
            </a:p>
            <a:p>
              <a:pPr marL="0" marR="0" lvl="0" indent="0" algn="l" rtl="0">
                <a:spcBef>
                  <a:spcPts val="0"/>
                </a:spcBef>
                <a:spcAft>
                  <a:spcPts val="0"/>
                </a:spcAft>
                <a:buNone/>
              </a:pPr>
              <a:r>
                <a:rPr lang="en-US" sz="6600">
                  <a:solidFill>
                    <a:srgbClr val="FFFFFF"/>
                  </a:solidFill>
                  <a:latin typeface="Arial"/>
                  <a:ea typeface="Arial"/>
                  <a:cs typeface="Arial"/>
                  <a:sym typeface="Arial"/>
                </a:rPr>
                <a:t>Service</a:t>
              </a:r>
              <a:endParaRPr/>
            </a:p>
          </p:txBody>
        </p:sp>
      </p:grpSp>
      <p:sp>
        <p:nvSpPr>
          <p:cNvPr id="280" name="Google Shape;280;p10"/>
          <p:cNvSpPr txBox="1"/>
          <p:nvPr/>
        </p:nvSpPr>
        <p:spPr>
          <a:xfrm>
            <a:off x="16842256" y="9671372"/>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10</a:t>
            </a:r>
            <a:endParaRPr sz="1599" b="1">
              <a:solidFill>
                <a:srgbClr val="FFFFFF"/>
              </a:solidFill>
              <a:latin typeface="Arial"/>
              <a:ea typeface="Arial"/>
              <a:cs typeface="Arial"/>
              <a:sym typeface="Arial"/>
            </a:endParaRPr>
          </a:p>
        </p:txBody>
      </p:sp>
      <p:grpSp>
        <p:nvGrpSpPr>
          <p:cNvPr id="281" name="Google Shape;281;p10"/>
          <p:cNvGrpSpPr/>
          <p:nvPr/>
        </p:nvGrpSpPr>
        <p:grpSpPr>
          <a:xfrm>
            <a:off x="3036242" y="1065830"/>
            <a:ext cx="5986173" cy="8497165"/>
            <a:chOff x="3983613" y="419100"/>
            <a:chExt cx="7220448" cy="9487765"/>
          </a:xfrm>
        </p:grpSpPr>
        <p:sp>
          <p:nvSpPr>
            <p:cNvPr id="282" name="Google Shape;282;p10"/>
            <p:cNvSpPr/>
            <p:nvPr/>
          </p:nvSpPr>
          <p:spPr>
            <a:xfrm>
              <a:off x="3983613" y="419100"/>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APPLICATION</a:t>
              </a:r>
              <a:endParaRPr sz="3200">
                <a:solidFill>
                  <a:schemeClr val="lt1"/>
                </a:solidFill>
                <a:latin typeface="Arial"/>
                <a:ea typeface="Arial"/>
                <a:cs typeface="Arial"/>
                <a:sym typeface="Arial"/>
              </a:endParaRPr>
            </a:p>
          </p:txBody>
        </p:sp>
        <p:sp>
          <p:nvSpPr>
            <p:cNvPr id="283" name="Google Shape;283;p10"/>
            <p:cNvSpPr/>
            <p:nvPr/>
          </p:nvSpPr>
          <p:spPr>
            <a:xfrm>
              <a:off x="3983613" y="1480364"/>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DATA</a:t>
              </a:r>
              <a:endParaRPr sz="3200">
                <a:solidFill>
                  <a:schemeClr val="lt1"/>
                </a:solidFill>
                <a:latin typeface="Arial"/>
                <a:ea typeface="Arial"/>
                <a:cs typeface="Arial"/>
                <a:sym typeface="Arial"/>
              </a:endParaRPr>
            </a:p>
          </p:txBody>
        </p:sp>
        <p:sp>
          <p:nvSpPr>
            <p:cNvPr id="284" name="Google Shape;284;p10"/>
            <p:cNvSpPr/>
            <p:nvPr/>
          </p:nvSpPr>
          <p:spPr>
            <a:xfrm>
              <a:off x="3983613" y="2541628"/>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RUNTIME</a:t>
              </a:r>
              <a:endParaRPr sz="3200">
                <a:solidFill>
                  <a:schemeClr val="lt1"/>
                </a:solidFill>
                <a:latin typeface="Arial"/>
                <a:ea typeface="Arial"/>
                <a:cs typeface="Arial"/>
                <a:sym typeface="Arial"/>
              </a:endParaRPr>
            </a:p>
          </p:txBody>
        </p:sp>
        <p:sp>
          <p:nvSpPr>
            <p:cNvPr id="285" name="Google Shape;285;p10"/>
            <p:cNvSpPr/>
            <p:nvPr/>
          </p:nvSpPr>
          <p:spPr>
            <a:xfrm>
              <a:off x="3983613" y="3602892"/>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MIDDLEWARE</a:t>
              </a:r>
              <a:endParaRPr sz="3200">
                <a:solidFill>
                  <a:schemeClr val="lt1"/>
                </a:solidFill>
                <a:latin typeface="Arial"/>
                <a:ea typeface="Arial"/>
                <a:cs typeface="Arial"/>
                <a:sym typeface="Arial"/>
              </a:endParaRPr>
            </a:p>
          </p:txBody>
        </p:sp>
        <p:sp>
          <p:nvSpPr>
            <p:cNvPr id="286" name="Google Shape;286;p10"/>
            <p:cNvSpPr/>
            <p:nvPr/>
          </p:nvSpPr>
          <p:spPr>
            <a:xfrm>
              <a:off x="3983613" y="4664156"/>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O/S</a:t>
              </a:r>
              <a:endParaRPr sz="3200">
                <a:solidFill>
                  <a:schemeClr val="lt1"/>
                </a:solidFill>
                <a:latin typeface="Arial"/>
                <a:ea typeface="Arial"/>
                <a:cs typeface="Arial"/>
                <a:sym typeface="Arial"/>
              </a:endParaRPr>
            </a:p>
          </p:txBody>
        </p:sp>
        <p:sp>
          <p:nvSpPr>
            <p:cNvPr id="287" name="Google Shape;287;p10"/>
            <p:cNvSpPr/>
            <p:nvPr/>
          </p:nvSpPr>
          <p:spPr>
            <a:xfrm>
              <a:off x="3983613" y="5725420"/>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VIRTUALIZATION</a:t>
              </a:r>
              <a:endParaRPr sz="3200">
                <a:solidFill>
                  <a:schemeClr val="lt1"/>
                </a:solidFill>
                <a:latin typeface="Arial"/>
                <a:ea typeface="Arial"/>
                <a:cs typeface="Arial"/>
                <a:sym typeface="Arial"/>
              </a:endParaRPr>
            </a:p>
          </p:txBody>
        </p:sp>
        <p:sp>
          <p:nvSpPr>
            <p:cNvPr id="288" name="Google Shape;288;p10"/>
            <p:cNvSpPr/>
            <p:nvPr/>
          </p:nvSpPr>
          <p:spPr>
            <a:xfrm>
              <a:off x="3983613" y="6786684"/>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SERVERS</a:t>
              </a:r>
              <a:endParaRPr sz="3200">
                <a:solidFill>
                  <a:schemeClr val="lt1"/>
                </a:solidFill>
                <a:latin typeface="Arial"/>
                <a:ea typeface="Arial"/>
                <a:cs typeface="Arial"/>
                <a:sym typeface="Arial"/>
              </a:endParaRPr>
            </a:p>
          </p:txBody>
        </p:sp>
        <p:sp>
          <p:nvSpPr>
            <p:cNvPr id="289" name="Google Shape;289;p10"/>
            <p:cNvSpPr/>
            <p:nvPr/>
          </p:nvSpPr>
          <p:spPr>
            <a:xfrm>
              <a:off x="3983613" y="7847948"/>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STORAGE</a:t>
              </a:r>
              <a:endParaRPr sz="3200">
                <a:solidFill>
                  <a:schemeClr val="lt1"/>
                </a:solidFill>
                <a:latin typeface="Arial"/>
                <a:ea typeface="Arial"/>
                <a:cs typeface="Arial"/>
                <a:sym typeface="Arial"/>
              </a:endParaRPr>
            </a:p>
          </p:txBody>
        </p:sp>
        <p:sp>
          <p:nvSpPr>
            <p:cNvPr id="290" name="Google Shape;290;p10"/>
            <p:cNvSpPr/>
            <p:nvPr/>
          </p:nvSpPr>
          <p:spPr>
            <a:xfrm>
              <a:off x="3983613" y="8909210"/>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NETWORKING</a:t>
              </a:r>
              <a:endParaRPr sz="3200">
                <a:solidFill>
                  <a:schemeClr val="lt1"/>
                </a:solidFill>
                <a:latin typeface="Arial"/>
                <a:ea typeface="Arial"/>
                <a:cs typeface="Arial"/>
                <a:sym typeface="Arial"/>
              </a:endParaRPr>
            </a:p>
          </p:txBody>
        </p:sp>
      </p:grpSp>
      <p:sp>
        <p:nvSpPr>
          <p:cNvPr id="291" name="Google Shape;291;p10"/>
          <p:cNvSpPr txBox="1"/>
          <p:nvPr/>
        </p:nvSpPr>
        <p:spPr>
          <a:xfrm>
            <a:off x="10973999" y="4363954"/>
            <a:ext cx="6552532" cy="3877985"/>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a:solidFill>
                  <a:srgbClr val="FFFFFF"/>
                </a:solidFill>
                <a:latin typeface="Arial"/>
                <a:ea typeface="Arial"/>
                <a:cs typeface="Arial"/>
                <a:sym typeface="Arial"/>
              </a:rPr>
              <a:t>IaaS, or Infrastructure as a Service, is a cloud computing model that provides on-demand access to computing resources such as servers, storage, networking, and virtualization. IaaS allows business to outsource their whole IT infrastructure to a cloud service provider, empowering them to arrange, deploy, and manage computing resources on-demand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295"/>
        <p:cNvGrpSpPr/>
        <p:nvPr/>
      </p:nvGrpSpPr>
      <p:grpSpPr>
        <a:xfrm>
          <a:off x="0" y="0"/>
          <a:ext cx="0" cy="0"/>
          <a:chOff x="0" y="0"/>
          <a:chExt cx="0" cy="0"/>
        </a:xfrm>
      </p:grpSpPr>
      <p:sp>
        <p:nvSpPr>
          <p:cNvPr id="296" name="Google Shape;296;p11"/>
          <p:cNvSpPr/>
          <p:nvPr/>
        </p:nvSpPr>
        <p:spPr>
          <a:xfrm>
            <a:off x="6287410" y="994519"/>
            <a:ext cx="8115300" cy="8115300"/>
          </a:xfrm>
          <a:custGeom>
            <a:avLst/>
            <a:gdLst/>
            <a:ahLst/>
            <a:cxnLst/>
            <a:rect l="l" t="t" r="r" b="b"/>
            <a:pathLst>
              <a:path w="8115300" h="8115300" extrusionOk="0">
                <a:moveTo>
                  <a:pt x="0" y="0"/>
                </a:moveTo>
                <a:lnTo>
                  <a:pt x="8115300" y="0"/>
                </a:lnTo>
                <a:lnTo>
                  <a:pt x="8115300" y="8115300"/>
                </a:lnTo>
                <a:lnTo>
                  <a:pt x="0" y="81153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7" name="Google Shape;297;p11"/>
          <p:cNvSpPr/>
          <p:nvPr/>
        </p:nvSpPr>
        <p:spPr>
          <a:xfrm>
            <a:off x="14004884" y="-4458447"/>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8" name="Google Shape;298;p11"/>
          <p:cNvSpPr/>
          <p:nvPr/>
        </p:nvSpPr>
        <p:spPr>
          <a:xfrm>
            <a:off x="-608291" y="-876138"/>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9" name="Google Shape;299;p11"/>
          <p:cNvSpPr/>
          <p:nvPr/>
        </p:nvSpPr>
        <p:spPr>
          <a:xfrm rot="10800000">
            <a:off x="14540963" y="7836349"/>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0" name="Google Shape;300;p11"/>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01" name="Google Shape;301;p11"/>
          <p:cNvGrpSpPr/>
          <p:nvPr/>
        </p:nvGrpSpPr>
        <p:grpSpPr>
          <a:xfrm>
            <a:off x="2113111" y="1937008"/>
            <a:ext cx="7315200" cy="2917121"/>
            <a:chOff x="11214211" y="3729048"/>
            <a:chExt cx="7315200" cy="2917121"/>
          </a:xfrm>
        </p:grpSpPr>
        <p:sp>
          <p:nvSpPr>
            <p:cNvPr id="302" name="Google Shape;302;p11"/>
            <p:cNvSpPr txBox="1"/>
            <p:nvPr/>
          </p:nvSpPr>
          <p:spPr>
            <a:xfrm>
              <a:off x="11214211" y="3729048"/>
              <a:ext cx="7315200" cy="981038"/>
            </a:xfrm>
            <a:prstGeom prst="rect">
              <a:avLst/>
            </a:prstGeom>
            <a:noFill/>
            <a:ln>
              <a:noFill/>
            </a:ln>
          </p:spPr>
          <p:txBody>
            <a:bodyPr spcFirstLastPara="1" wrap="square" lIns="0" tIns="0" rIns="0" bIns="0" anchor="t" anchorCtr="0">
              <a:spAutoFit/>
            </a:bodyPr>
            <a:lstStyle/>
            <a:p>
              <a:pPr marL="0" marR="0" lvl="0" indent="0" algn="l" rtl="0">
                <a:lnSpc>
                  <a:spcPct val="129516"/>
                </a:lnSpc>
                <a:spcBef>
                  <a:spcPts val="0"/>
                </a:spcBef>
                <a:spcAft>
                  <a:spcPts val="0"/>
                </a:spcAft>
                <a:buNone/>
              </a:pPr>
              <a:r>
                <a:rPr lang="en-US" sz="6000" b="1">
                  <a:solidFill>
                    <a:srgbClr val="FFFFFF"/>
                  </a:solidFill>
                  <a:latin typeface="Arial"/>
                  <a:ea typeface="Arial"/>
                  <a:cs typeface="Arial"/>
                  <a:sym typeface="Arial"/>
                </a:rPr>
                <a:t>Platform</a:t>
              </a:r>
              <a:endParaRPr/>
            </a:p>
          </p:txBody>
        </p:sp>
        <p:sp>
          <p:nvSpPr>
            <p:cNvPr id="303" name="Google Shape;303;p11"/>
            <p:cNvSpPr txBox="1"/>
            <p:nvPr/>
          </p:nvSpPr>
          <p:spPr>
            <a:xfrm>
              <a:off x="11226699" y="4614844"/>
              <a:ext cx="5986172" cy="203132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600">
                  <a:solidFill>
                    <a:srgbClr val="FFFFFF"/>
                  </a:solidFill>
                  <a:latin typeface="Arial"/>
                  <a:ea typeface="Arial"/>
                  <a:cs typeface="Arial"/>
                  <a:sym typeface="Arial"/>
                </a:rPr>
                <a:t>As a</a:t>
              </a:r>
              <a:endParaRPr/>
            </a:p>
            <a:p>
              <a:pPr marL="0" marR="0" lvl="0" indent="0" algn="l" rtl="0">
                <a:spcBef>
                  <a:spcPts val="0"/>
                </a:spcBef>
                <a:spcAft>
                  <a:spcPts val="0"/>
                </a:spcAft>
                <a:buNone/>
              </a:pPr>
              <a:r>
                <a:rPr lang="en-US" sz="6600">
                  <a:solidFill>
                    <a:srgbClr val="FFFFFF"/>
                  </a:solidFill>
                  <a:latin typeface="Arial"/>
                  <a:ea typeface="Arial"/>
                  <a:cs typeface="Arial"/>
                  <a:sym typeface="Arial"/>
                </a:rPr>
                <a:t>Service</a:t>
              </a:r>
              <a:endParaRPr/>
            </a:p>
          </p:txBody>
        </p:sp>
      </p:grpSp>
      <p:sp>
        <p:nvSpPr>
          <p:cNvPr id="304" name="Google Shape;304;p11"/>
          <p:cNvSpPr txBox="1"/>
          <p:nvPr/>
        </p:nvSpPr>
        <p:spPr>
          <a:xfrm>
            <a:off x="16842256" y="9671372"/>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11</a:t>
            </a:r>
            <a:endParaRPr sz="1599" b="1">
              <a:solidFill>
                <a:srgbClr val="FFFFFF"/>
              </a:solidFill>
              <a:latin typeface="Arial"/>
              <a:ea typeface="Arial"/>
              <a:cs typeface="Arial"/>
              <a:sym typeface="Arial"/>
            </a:endParaRPr>
          </a:p>
        </p:txBody>
      </p:sp>
      <p:grpSp>
        <p:nvGrpSpPr>
          <p:cNvPr id="305" name="Google Shape;305;p11"/>
          <p:cNvGrpSpPr/>
          <p:nvPr/>
        </p:nvGrpSpPr>
        <p:grpSpPr>
          <a:xfrm>
            <a:off x="9765096" y="894917"/>
            <a:ext cx="5986173" cy="8497170"/>
            <a:chOff x="3983613" y="419100"/>
            <a:chExt cx="7220448" cy="9487765"/>
          </a:xfrm>
        </p:grpSpPr>
        <p:sp>
          <p:nvSpPr>
            <p:cNvPr id="306" name="Google Shape;306;p11"/>
            <p:cNvSpPr/>
            <p:nvPr/>
          </p:nvSpPr>
          <p:spPr>
            <a:xfrm>
              <a:off x="3983613" y="419100"/>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APPLICATION</a:t>
              </a:r>
              <a:endParaRPr sz="3200">
                <a:solidFill>
                  <a:schemeClr val="lt1"/>
                </a:solidFill>
                <a:latin typeface="Arial"/>
                <a:ea typeface="Arial"/>
                <a:cs typeface="Arial"/>
                <a:sym typeface="Arial"/>
              </a:endParaRPr>
            </a:p>
          </p:txBody>
        </p:sp>
        <p:sp>
          <p:nvSpPr>
            <p:cNvPr id="307" name="Google Shape;307;p11"/>
            <p:cNvSpPr/>
            <p:nvPr/>
          </p:nvSpPr>
          <p:spPr>
            <a:xfrm>
              <a:off x="3983613" y="1480364"/>
              <a:ext cx="7220448" cy="997655"/>
            </a:xfrm>
            <a:prstGeom prst="roundRect">
              <a:avLst>
                <a:gd name="adj" fmla="val 16667"/>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DATA</a:t>
              </a:r>
              <a:endParaRPr sz="3200">
                <a:solidFill>
                  <a:schemeClr val="lt1"/>
                </a:solidFill>
                <a:latin typeface="Arial"/>
                <a:ea typeface="Arial"/>
                <a:cs typeface="Arial"/>
                <a:sym typeface="Arial"/>
              </a:endParaRPr>
            </a:p>
          </p:txBody>
        </p:sp>
        <p:sp>
          <p:nvSpPr>
            <p:cNvPr id="308" name="Google Shape;308;p11"/>
            <p:cNvSpPr/>
            <p:nvPr/>
          </p:nvSpPr>
          <p:spPr>
            <a:xfrm>
              <a:off x="3983613" y="2541628"/>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RUNTIME</a:t>
              </a:r>
              <a:endParaRPr sz="3200">
                <a:solidFill>
                  <a:schemeClr val="lt1"/>
                </a:solidFill>
                <a:latin typeface="Arial"/>
                <a:ea typeface="Arial"/>
                <a:cs typeface="Arial"/>
                <a:sym typeface="Arial"/>
              </a:endParaRPr>
            </a:p>
          </p:txBody>
        </p:sp>
        <p:sp>
          <p:nvSpPr>
            <p:cNvPr id="309" name="Google Shape;309;p11"/>
            <p:cNvSpPr/>
            <p:nvPr/>
          </p:nvSpPr>
          <p:spPr>
            <a:xfrm>
              <a:off x="3983613" y="3602892"/>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MIDDLEWARE</a:t>
              </a:r>
              <a:endParaRPr sz="3200">
                <a:solidFill>
                  <a:schemeClr val="lt1"/>
                </a:solidFill>
                <a:latin typeface="Arial"/>
                <a:ea typeface="Arial"/>
                <a:cs typeface="Arial"/>
                <a:sym typeface="Arial"/>
              </a:endParaRPr>
            </a:p>
          </p:txBody>
        </p:sp>
        <p:sp>
          <p:nvSpPr>
            <p:cNvPr id="310" name="Google Shape;310;p11"/>
            <p:cNvSpPr/>
            <p:nvPr/>
          </p:nvSpPr>
          <p:spPr>
            <a:xfrm>
              <a:off x="3983613" y="4664156"/>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O/S</a:t>
              </a:r>
              <a:endParaRPr sz="3200">
                <a:solidFill>
                  <a:schemeClr val="lt1"/>
                </a:solidFill>
                <a:latin typeface="Arial"/>
                <a:ea typeface="Arial"/>
                <a:cs typeface="Arial"/>
                <a:sym typeface="Arial"/>
              </a:endParaRPr>
            </a:p>
          </p:txBody>
        </p:sp>
        <p:sp>
          <p:nvSpPr>
            <p:cNvPr id="311" name="Google Shape;311;p11"/>
            <p:cNvSpPr/>
            <p:nvPr/>
          </p:nvSpPr>
          <p:spPr>
            <a:xfrm>
              <a:off x="3983613" y="5725420"/>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VIRTUALIZATION</a:t>
              </a:r>
              <a:endParaRPr sz="3200">
                <a:solidFill>
                  <a:schemeClr val="lt1"/>
                </a:solidFill>
                <a:latin typeface="Arial"/>
                <a:ea typeface="Arial"/>
                <a:cs typeface="Arial"/>
                <a:sym typeface="Arial"/>
              </a:endParaRPr>
            </a:p>
          </p:txBody>
        </p:sp>
        <p:sp>
          <p:nvSpPr>
            <p:cNvPr id="312" name="Google Shape;312;p11"/>
            <p:cNvSpPr/>
            <p:nvPr/>
          </p:nvSpPr>
          <p:spPr>
            <a:xfrm>
              <a:off x="3983613" y="6786684"/>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SERVERS</a:t>
              </a:r>
              <a:endParaRPr sz="3200">
                <a:solidFill>
                  <a:schemeClr val="lt1"/>
                </a:solidFill>
                <a:latin typeface="Arial"/>
                <a:ea typeface="Arial"/>
                <a:cs typeface="Arial"/>
                <a:sym typeface="Arial"/>
              </a:endParaRPr>
            </a:p>
          </p:txBody>
        </p:sp>
        <p:sp>
          <p:nvSpPr>
            <p:cNvPr id="313" name="Google Shape;313;p11"/>
            <p:cNvSpPr/>
            <p:nvPr/>
          </p:nvSpPr>
          <p:spPr>
            <a:xfrm>
              <a:off x="3983613" y="7847948"/>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STORAGE</a:t>
              </a:r>
              <a:endParaRPr sz="3200">
                <a:solidFill>
                  <a:schemeClr val="lt1"/>
                </a:solidFill>
                <a:latin typeface="Arial"/>
                <a:ea typeface="Arial"/>
                <a:cs typeface="Arial"/>
                <a:sym typeface="Arial"/>
              </a:endParaRPr>
            </a:p>
          </p:txBody>
        </p:sp>
        <p:sp>
          <p:nvSpPr>
            <p:cNvPr id="314" name="Google Shape;314;p11"/>
            <p:cNvSpPr/>
            <p:nvPr/>
          </p:nvSpPr>
          <p:spPr>
            <a:xfrm>
              <a:off x="3983613" y="8909210"/>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NETWORKING</a:t>
              </a:r>
              <a:endParaRPr sz="3200">
                <a:solidFill>
                  <a:schemeClr val="lt1"/>
                </a:solidFill>
                <a:latin typeface="Arial"/>
                <a:ea typeface="Arial"/>
                <a:cs typeface="Arial"/>
                <a:sym typeface="Arial"/>
              </a:endParaRPr>
            </a:p>
          </p:txBody>
        </p:sp>
      </p:grpSp>
      <p:sp>
        <p:nvSpPr>
          <p:cNvPr id="315" name="Google Shape;315;p11"/>
          <p:cNvSpPr txBox="1"/>
          <p:nvPr/>
        </p:nvSpPr>
        <p:spPr>
          <a:xfrm>
            <a:off x="2116106" y="5044668"/>
            <a:ext cx="6198513" cy="2585323"/>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b="1">
                <a:solidFill>
                  <a:srgbClr val="FFFFFF"/>
                </a:solidFill>
                <a:latin typeface="Calibri"/>
                <a:ea typeface="Calibri"/>
                <a:cs typeface="Calibri"/>
                <a:sym typeface="Calibri"/>
              </a:rPr>
              <a:t>Platform as a Service (PaaS)</a:t>
            </a:r>
            <a:r>
              <a:rPr lang="en-US" sz="2800">
                <a:solidFill>
                  <a:srgbClr val="FFFFFF"/>
                </a:solidFill>
                <a:latin typeface="Calibri"/>
                <a:ea typeface="Calibri"/>
                <a:cs typeface="Calibri"/>
                <a:sym typeface="Calibri"/>
              </a:rPr>
              <a:t> is a cloud computing model that provides a managed environment with infrastructure, runtime, and development tools, allowing developers to build, deploy, and manage applications without handling underlying hardware.</a:t>
            </a: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98">
          <a:extLst>
            <a:ext uri="{FF2B5EF4-FFF2-40B4-BE49-F238E27FC236}">
              <a16:creationId xmlns:a16="http://schemas.microsoft.com/office/drawing/2014/main" id="{3CDFA3A9-985A-D54B-77BD-90BC9DDA350D}"/>
            </a:ext>
          </a:extLst>
        </p:cNvPr>
        <p:cNvGrpSpPr/>
        <p:nvPr/>
      </p:nvGrpSpPr>
      <p:grpSpPr>
        <a:xfrm>
          <a:off x="0" y="0"/>
          <a:ext cx="0" cy="0"/>
          <a:chOff x="0" y="0"/>
          <a:chExt cx="0" cy="0"/>
        </a:xfrm>
      </p:grpSpPr>
      <p:sp>
        <p:nvSpPr>
          <p:cNvPr id="99" name="Google Shape;99;p2">
            <a:extLst>
              <a:ext uri="{FF2B5EF4-FFF2-40B4-BE49-F238E27FC236}">
                <a16:creationId xmlns:a16="http://schemas.microsoft.com/office/drawing/2014/main" id="{BDAEB001-1BD1-3A76-2C97-6F141D85EEBD}"/>
              </a:ext>
            </a:extLst>
          </p:cNvPr>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2">
            <a:extLst>
              <a:ext uri="{FF2B5EF4-FFF2-40B4-BE49-F238E27FC236}">
                <a16:creationId xmlns:a16="http://schemas.microsoft.com/office/drawing/2014/main" id="{55DBF46A-F4D0-4730-9A25-FCAF3A60EB7E}"/>
              </a:ext>
            </a:extLst>
          </p:cNvPr>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1" name="Google Shape;101;p2">
            <a:extLst>
              <a:ext uri="{FF2B5EF4-FFF2-40B4-BE49-F238E27FC236}">
                <a16:creationId xmlns:a16="http://schemas.microsoft.com/office/drawing/2014/main" id="{CE1E0015-D9A6-7094-6EC0-675F193A90A2}"/>
              </a:ext>
            </a:extLst>
          </p:cNvPr>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a:extLst>
              <a:ext uri="{FF2B5EF4-FFF2-40B4-BE49-F238E27FC236}">
                <a16:creationId xmlns:a16="http://schemas.microsoft.com/office/drawing/2014/main" id="{FCB2B05E-427E-3ADF-551C-B691394F395D}"/>
              </a:ext>
            </a:extLst>
          </p:cNvPr>
          <p:cNvSpPr/>
          <p:nvPr/>
        </p:nvSpPr>
        <p:spPr>
          <a:xfrm>
            <a:off x="-4898921" y="7051421"/>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a:extLst>
              <a:ext uri="{FF2B5EF4-FFF2-40B4-BE49-F238E27FC236}">
                <a16:creationId xmlns:a16="http://schemas.microsoft.com/office/drawing/2014/main" id="{FD2511B4-815C-84E2-E6DB-A92BDF40FED0}"/>
              </a:ext>
            </a:extLst>
          </p:cNvPr>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09005"/>
              </a:lnSpc>
              <a:spcBef>
                <a:spcPts val="0"/>
              </a:spcBef>
              <a:spcAft>
                <a:spcPts val="0"/>
              </a:spcAft>
              <a:buNone/>
            </a:pPr>
            <a:r>
              <a:rPr lang="en-US" sz="1599" b="1">
                <a:solidFill>
                  <a:srgbClr val="FFFFFF"/>
                </a:solidFill>
                <a:latin typeface="Arial"/>
                <a:ea typeface="Arial"/>
                <a:cs typeface="Arial"/>
                <a:sym typeface="Arial"/>
              </a:rPr>
              <a:t>Page 02</a:t>
            </a:r>
            <a:endParaRPr/>
          </a:p>
        </p:txBody>
      </p:sp>
      <p:sp>
        <p:nvSpPr>
          <p:cNvPr id="104" name="Google Shape;104;p2">
            <a:extLst>
              <a:ext uri="{FF2B5EF4-FFF2-40B4-BE49-F238E27FC236}">
                <a16:creationId xmlns:a16="http://schemas.microsoft.com/office/drawing/2014/main" id="{4B5CA90B-DBB2-4CCB-F33B-7313F86E6525}"/>
              </a:ext>
            </a:extLst>
          </p:cNvPr>
          <p:cNvSpPr txBox="1"/>
          <p:nvPr/>
        </p:nvSpPr>
        <p:spPr>
          <a:xfrm>
            <a:off x="993489" y="490314"/>
            <a:ext cx="10365342" cy="110795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600" b="1" i="1" dirty="0">
                <a:solidFill>
                  <a:srgbClr val="FFFFFF"/>
                </a:solidFill>
                <a:latin typeface="Calibri"/>
                <a:ea typeface="Calibri"/>
                <a:cs typeface="Calibri"/>
                <a:sym typeface="Calibri"/>
              </a:rPr>
              <a:t>ROAD MAP</a:t>
            </a:r>
            <a:endParaRPr lang="en-US" sz="4000" dirty="0">
              <a:solidFill>
                <a:schemeClr val="dk1"/>
              </a:solidFill>
              <a:latin typeface="Calibri"/>
              <a:ea typeface="Calibri"/>
              <a:cs typeface="Calibri"/>
              <a:sym typeface="Calibri"/>
            </a:endParaRPr>
          </a:p>
        </p:txBody>
      </p:sp>
      <p:sp>
        <p:nvSpPr>
          <p:cNvPr id="105" name="Google Shape;105;p2">
            <a:extLst>
              <a:ext uri="{FF2B5EF4-FFF2-40B4-BE49-F238E27FC236}">
                <a16:creationId xmlns:a16="http://schemas.microsoft.com/office/drawing/2014/main" id="{19BB2F16-406D-12AD-B7F1-570722D0A817}"/>
              </a:ext>
            </a:extLst>
          </p:cNvPr>
          <p:cNvSpPr txBox="1"/>
          <p:nvPr/>
        </p:nvSpPr>
        <p:spPr>
          <a:xfrm>
            <a:off x="993489" y="2534815"/>
            <a:ext cx="11808111" cy="6001603"/>
          </a:xfrm>
          <a:prstGeom prst="rect">
            <a:avLst/>
          </a:prstGeom>
          <a:noFill/>
          <a:ln>
            <a:noFill/>
          </a:ln>
        </p:spPr>
        <p:txBody>
          <a:bodyPr spcFirstLastPara="1" wrap="square" lIns="91425" tIns="45700" rIns="91425" bIns="45700" anchor="t" anchorCtr="0">
            <a:spAutoFit/>
          </a:bodyPr>
          <a:lstStyle/>
          <a:p>
            <a:pPr marL="514350" marR="0" lvl="0" indent="-514350" algn="l" rtl="0">
              <a:spcBef>
                <a:spcPts val="0"/>
              </a:spcBef>
              <a:spcAft>
                <a:spcPts val="0"/>
              </a:spcAft>
              <a:buClr>
                <a:schemeClr val="bg1"/>
              </a:buClr>
              <a:buAutoNum type="arabicPeriod"/>
            </a:pPr>
            <a:r>
              <a:rPr lang="en-US" sz="4800" dirty="0">
                <a:solidFill>
                  <a:schemeClr val="lt1"/>
                </a:solidFill>
                <a:latin typeface="Calibri"/>
                <a:ea typeface="Calibri"/>
                <a:cs typeface="Calibri"/>
                <a:sym typeface="Calibri"/>
              </a:rPr>
              <a:t>Basics of Web Servers</a:t>
            </a:r>
          </a:p>
          <a:p>
            <a:pPr marL="514350" marR="0" lvl="0" indent="-514350" algn="l" rtl="0">
              <a:spcBef>
                <a:spcPts val="0"/>
              </a:spcBef>
              <a:spcAft>
                <a:spcPts val="0"/>
              </a:spcAft>
              <a:buClr>
                <a:schemeClr val="bg1"/>
              </a:buClr>
              <a:buAutoNum type="arabicPeriod"/>
            </a:pPr>
            <a:r>
              <a:rPr lang="en-US" sz="4800" dirty="0">
                <a:solidFill>
                  <a:schemeClr val="lt1"/>
                </a:solidFill>
                <a:latin typeface="Calibri"/>
                <a:ea typeface="Calibri"/>
                <a:cs typeface="Calibri"/>
                <a:sym typeface="Calibri"/>
              </a:rPr>
              <a:t>Why we require EC2 Instances</a:t>
            </a:r>
          </a:p>
          <a:p>
            <a:pPr marL="514350" marR="0" lvl="0" indent="-514350" algn="l" rtl="0">
              <a:spcBef>
                <a:spcPts val="0"/>
              </a:spcBef>
              <a:spcAft>
                <a:spcPts val="0"/>
              </a:spcAft>
              <a:buClr>
                <a:schemeClr val="bg1"/>
              </a:buClr>
              <a:buAutoNum type="arabicPeriod"/>
            </a:pPr>
            <a:r>
              <a:rPr lang="en-US" sz="4800" dirty="0">
                <a:solidFill>
                  <a:schemeClr val="lt1"/>
                </a:solidFill>
                <a:latin typeface="Calibri"/>
                <a:ea typeface="Calibri"/>
                <a:cs typeface="Calibri"/>
                <a:sym typeface="Calibri"/>
              </a:rPr>
              <a:t>How to create and setup EC2 Instance</a:t>
            </a:r>
          </a:p>
          <a:p>
            <a:pPr marL="514350" marR="0" lvl="0" indent="-514350" algn="l" rtl="0">
              <a:spcBef>
                <a:spcPts val="0"/>
              </a:spcBef>
              <a:spcAft>
                <a:spcPts val="0"/>
              </a:spcAft>
              <a:buClr>
                <a:schemeClr val="bg1"/>
              </a:buClr>
              <a:buAutoNum type="arabicPeriod"/>
            </a:pPr>
            <a:r>
              <a:rPr lang="en-US" sz="4800" dirty="0">
                <a:solidFill>
                  <a:schemeClr val="lt1"/>
                </a:solidFill>
                <a:latin typeface="Calibri"/>
                <a:ea typeface="Calibri"/>
                <a:cs typeface="Calibri"/>
                <a:sym typeface="Calibri"/>
              </a:rPr>
              <a:t>What is a reverse proxy </a:t>
            </a:r>
          </a:p>
          <a:p>
            <a:pPr marL="514350" marR="0" lvl="0" indent="-514350" algn="l" rtl="0">
              <a:spcBef>
                <a:spcPts val="0"/>
              </a:spcBef>
              <a:spcAft>
                <a:spcPts val="0"/>
              </a:spcAft>
              <a:buClr>
                <a:schemeClr val="bg1"/>
              </a:buClr>
              <a:buAutoNum type="arabicPeriod"/>
            </a:pPr>
            <a:r>
              <a:rPr lang="en-US" sz="4800" dirty="0">
                <a:solidFill>
                  <a:schemeClr val="lt1"/>
                </a:solidFill>
                <a:latin typeface="Calibri"/>
                <a:ea typeface="Calibri"/>
                <a:cs typeface="Calibri"/>
                <a:sym typeface="Calibri"/>
              </a:rPr>
              <a:t>Setting up Nginx</a:t>
            </a:r>
          </a:p>
          <a:p>
            <a:pPr marL="514350" marR="0" lvl="0" indent="-514350" algn="l" rtl="0">
              <a:spcBef>
                <a:spcPts val="0"/>
              </a:spcBef>
              <a:spcAft>
                <a:spcPts val="0"/>
              </a:spcAft>
              <a:buClr>
                <a:schemeClr val="bg1"/>
              </a:buClr>
              <a:buAutoNum type="arabicPeriod"/>
            </a:pPr>
            <a:r>
              <a:rPr lang="en-US" sz="4800" dirty="0">
                <a:solidFill>
                  <a:schemeClr val="lt1"/>
                </a:solidFill>
                <a:latin typeface="Calibri"/>
                <a:ea typeface="Calibri"/>
                <a:cs typeface="Calibri"/>
                <a:sym typeface="Calibri"/>
              </a:rPr>
              <a:t>Setting up Demo Flask Server </a:t>
            </a:r>
          </a:p>
          <a:p>
            <a:pPr marL="514350" marR="0" lvl="0" indent="-514350" algn="l" rtl="0">
              <a:spcBef>
                <a:spcPts val="0"/>
              </a:spcBef>
              <a:spcAft>
                <a:spcPts val="0"/>
              </a:spcAft>
              <a:buClr>
                <a:schemeClr val="bg1"/>
              </a:buClr>
              <a:buAutoNum type="arabicPeriod"/>
            </a:pPr>
            <a:r>
              <a:rPr lang="en-US" sz="4800" dirty="0">
                <a:solidFill>
                  <a:schemeClr val="lt1"/>
                </a:solidFill>
                <a:latin typeface="Calibri"/>
                <a:ea typeface="Calibri"/>
                <a:cs typeface="Calibri"/>
                <a:sym typeface="Calibri"/>
              </a:rPr>
              <a:t>Run Flask Server in Background</a:t>
            </a:r>
          </a:p>
          <a:p>
            <a:pPr marL="514350" marR="0" lvl="0" indent="-514350" algn="l" rtl="0">
              <a:spcBef>
                <a:spcPts val="0"/>
              </a:spcBef>
              <a:spcAft>
                <a:spcPts val="0"/>
              </a:spcAft>
              <a:buClr>
                <a:schemeClr val="bg1"/>
              </a:buClr>
              <a:buAutoNum type="arabicPeriod"/>
            </a:pPr>
            <a:r>
              <a:rPr lang="en-US" sz="4800" dirty="0">
                <a:solidFill>
                  <a:schemeClr val="lt1"/>
                </a:solidFill>
                <a:latin typeface="Calibri"/>
                <a:ea typeface="Calibri"/>
                <a:cs typeface="Calibri"/>
                <a:sym typeface="Calibri"/>
              </a:rPr>
              <a:t>SSL Certificate</a:t>
            </a:r>
          </a:p>
        </p:txBody>
      </p:sp>
    </p:spTree>
    <p:extLst>
      <p:ext uri="{BB962C8B-B14F-4D97-AF65-F5344CB8AC3E}">
        <p14:creationId xmlns:p14="http://schemas.microsoft.com/office/powerpoint/2010/main" val="262405230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319"/>
        <p:cNvGrpSpPr/>
        <p:nvPr/>
      </p:nvGrpSpPr>
      <p:grpSpPr>
        <a:xfrm>
          <a:off x="0" y="0"/>
          <a:ext cx="0" cy="0"/>
          <a:chOff x="0" y="0"/>
          <a:chExt cx="0" cy="0"/>
        </a:xfrm>
      </p:grpSpPr>
      <p:sp>
        <p:nvSpPr>
          <p:cNvPr id="320" name="Google Shape;320;p12"/>
          <p:cNvSpPr/>
          <p:nvPr/>
        </p:nvSpPr>
        <p:spPr>
          <a:xfrm>
            <a:off x="4067915" y="652436"/>
            <a:ext cx="8115300" cy="8115300"/>
          </a:xfrm>
          <a:custGeom>
            <a:avLst/>
            <a:gdLst/>
            <a:ahLst/>
            <a:cxnLst/>
            <a:rect l="l" t="t" r="r" b="b"/>
            <a:pathLst>
              <a:path w="8115300" h="8115300" extrusionOk="0">
                <a:moveTo>
                  <a:pt x="0" y="0"/>
                </a:moveTo>
                <a:lnTo>
                  <a:pt x="8115300" y="0"/>
                </a:lnTo>
                <a:lnTo>
                  <a:pt x="8115300" y="8115300"/>
                </a:lnTo>
                <a:lnTo>
                  <a:pt x="0" y="81153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1" name="Google Shape;321;p12"/>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2" name="Google Shape;322;p12"/>
          <p:cNvSpPr/>
          <p:nvPr/>
        </p:nvSpPr>
        <p:spPr>
          <a:xfrm>
            <a:off x="-608291" y="-876138"/>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3" name="Google Shape;323;p12"/>
          <p:cNvSpPr/>
          <p:nvPr/>
        </p:nvSpPr>
        <p:spPr>
          <a:xfrm rot="10800000">
            <a:off x="14540963" y="7836349"/>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4" name="Google Shape;324;p12"/>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25" name="Google Shape;325;p12"/>
          <p:cNvGrpSpPr/>
          <p:nvPr/>
        </p:nvGrpSpPr>
        <p:grpSpPr>
          <a:xfrm>
            <a:off x="10274759" y="1380418"/>
            <a:ext cx="7315200" cy="2917121"/>
            <a:chOff x="11214211" y="3729048"/>
            <a:chExt cx="7315200" cy="2917121"/>
          </a:xfrm>
        </p:grpSpPr>
        <p:sp>
          <p:nvSpPr>
            <p:cNvPr id="326" name="Google Shape;326;p12"/>
            <p:cNvSpPr txBox="1"/>
            <p:nvPr/>
          </p:nvSpPr>
          <p:spPr>
            <a:xfrm>
              <a:off x="11214211" y="3729048"/>
              <a:ext cx="7315200" cy="981038"/>
            </a:xfrm>
            <a:prstGeom prst="rect">
              <a:avLst/>
            </a:prstGeom>
            <a:noFill/>
            <a:ln>
              <a:noFill/>
            </a:ln>
          </p:spPr>
          <p:txBody>
            <a:bodyPr spcFirstLastPara="1" wrap="square" lIns="0" tIns="0" rIns="0" bIns="0" anchor="t" anchorCtr="0">
              <a:spAutoFit/>
            </a:bodyPr>
            <a:lstStyle/>
            <a:p>
              <a:pPr marL="0" marR="0" lvl="0" indent="0" algn="l" rtl="0">
                <a:lnSpc>
                  <a:spcPct val="129516"/>
                </a:lnSpc>
                <a:spcBef>
                  <a:spcPts val="0"/>
                </a:spcBef>
                <a:spcAft>
                  <a:spcPts val="0"/>
                </a:spcAft>
                <a:buNone/>
              </a:pPr>
              <a:r>
                <a:rPr lang="en-US" sz="6000" b="1">
                  <a:solidFill>
                    <a:srgbClr val="FFFFFF"/>
                  </a:solidFill>
                  <a:latin typeface="Arial"/>
                  <a:ea typeface="Arial"/>
                  <a:cs typeface="Arial"/>
                  <a:sym typeface="Arial"/>
                </a:rPr>
                <a:t>Software</a:t>
              </a:r>
              <a:endParaRPr/>
            </a:p>
          </p:txBody>
        </p:sp>
        <p:sp>
          <p:nvSpPr>
            <p:cNvPr id="327" name="Google Shape;327;p12"/>
            <p:cNvSpPr txBox="1"/>
            <p:nvPr/>
          </p:nvSpPr>
          <p:spPr>
            <a:xfrm>
              <a:off x="11226699" y="4614844"/>
              <a:ext cx="5986172" cy="203132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600">
                  <a:solidFill>
                    <a:srgbClr val="FFFFFF"/>
                  </a:solidFill>
                  <a:latin typeface="Arial"/>
                  <a:ea typeface="Arial"/>
                  <a:cs typeface="Arial"/>
                  <a:sym typeface="Arial"/>
                </a:rPr>
                <a:t>As a</a:t>
              </a:r>
              <a:endParaRPr/>
            </a:p>
            <a:p>
              <a:pPr marL="0" marR="0" lvl="0" indent="0" algn="l" rtl="0">
                <a:spcBef>
                  <a:spcPts val="0"/>
                </a:spcBef>
                <a:spcAft>
                  <a:spcPts val="0"/>
                </a:spcAft>
                <a:buNone/>
              </a:pPr>
              <a:r>
                <a:rPr lang="en-US" sz="6600">
                  <a:solidFill>
                    <a:srgbClr val="FFFFFF"/>
                  </a:solidFill>
                  <a:latin typeface="Arial"/>
                  <a:ea typeface="Arial"/>
                  <a:cs typeface="Arial"/>
                  <a:sym typeface="Arial"/>
                </a:rPr>
                <a:t>Service</a:t>
              </a:r>
              <a:endParaRPr/>
            </a:p>
          </p:txBody>
        </p:sp>
      </p:grpSp>
      <p:sp>
        <p:nvSpPr>
          <p:cNvPr id="328" name="Google Shape;328;p12"/>
          <p:cNvSpPr txBox="1"/>
          <p:nvPr/>
        </p:nvSpPr>
        <p:spPr>
          <a:xfrm>
            <a:off x="16842256" y="9671372"/>
            <a:ext cx="912344" cy="222377"/>
          </a:xfrm>
          <a:prstGeom prst="rect">
            <a:avLst/>
          </a:prstGeom>
          <a:noFill/>
          <a:ln>
            <a:noFill/>
          </a:ln>
        </p:spPr>
        <p:txBody>
          <a:bodyPr spcFirstLastPara="1" wrap="square" lIns="0" tIns="0" rIns="0" bIns="0" anchor="t" anchorCtr="0">
            <a:spAutoFit/>
          </a:bodyPr>
          <a:lstStyle/>
          <a:p>
            <a:pPr marL="0" marR="0" lvl="0" indent="0" algn="r" rtl="0">
              <a:lnSpc>
                <a:spcPct val="109005"/>
              </a:lnSpc>
              <a:spcBef>
                <a:spcPts val="0"/>
              </a:spcBef>
              <a:spcAft>
                <a:spcPts val="0"/>
              </a:spcAft>
              <a:buNone/>
            </a:pPr>
            <a:r>
              <a:rPr lang="en-US" sz="1599" b="1">
                <a:solidFill>
                  <a:srgbClr val="FFFFFF"/>
                </a:solidFill>
                <a:latin typeface="Arial"/>
                <a:ea typeface="Arial"/>
                <a:cs typeface="Arial"/>
                <a:sym typeface="Arial"/>
              </a:rPr>
              <a:t>Page 06</a:t>
            </a:r>
            <a:endParaRPr/>
          </a:p>
        </p:txBody>
      </p:sp>
      <p:grpSp>
        <p:nvGrpSpPr>
          <p:cNvPr id="329" name="Google Shape;329;p12"/>
          <p:cNvGrpSpPr/>
          <p:nvPr/>
        </p:nvGrpSpPr>
        <p:grpSpPr>
          <a:xfrm>
            <a:off x="3036242" y="1065830"/>
            <a:ext cx="5986173" cy="8497170"/>
            <a:chOff x="3983613" y="419100"/>
            <a:chExt cx="7220448" cy="9487765"/>
          </a:xfrm>
        </p:grpSpPr>
        <p:sp>
          <p:nvSpPr>
            <p:cNvPr id="330" name="Google Shape;330;p12"/>
            <p:cNvSpPr/>
            <p:nvPr/>
          </p:nvSpPr>
          <p:spPr>
            <a:xfrm>
              <a:off x="3983613" y="419100"/>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APPLICATION</a:t>
              </a:r>
              <a:endParaRPr sz="3200">
                <a:solidFill>
                  <a:schemeClr val="lt1"/>
                </a:solidFill>
                <a:latin typeface="Arial"/>
                <a:ea typeface="Arial"/>
                <a:cs typeface="Arial"/>
                <a:sym typeface="Arial"/>
              </a:endParaRPr>
            </a:p>
          </p:txBody>
        </p:sp>
        <p:sp>
          <p:nvSpPr>
            <p:cNvPr id="331" name="Google Shape;331;p12"/>
            <p:cNvSpPr/>
            <p:nvPr/>
          </p:nvSpPr>
          <p:spPr>
            <a:xfrm>
              <a:off x="3983613" y="1480364"/>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DATA</a:t>
              </a:r>
              <a:endParaRPr sz="3200">
                <a:solidFill>
                  <a:schemeClr val="lt1"/>
                </a:solidFill>
                <a:latin typeface="Arial"/>
                <a:ea typeface="Arial"/>
                <a:cs typeface="Arial"/>
                <a:sym typeface="Arial"/>
              </a:endParaRPr>
            </a:p>
          </p:txBody>
        </p:sp>
        <p:sp>
          <p:nvSpPr>
            <p:cNvPr id="332" name="Google Shape;332;p12"/>
            <p:cNvSpPr/>
            <p:nvPr/>
          </p:nvSpPr>
          <p:spPr>
            <a:xfrm>
              <a:off x="3983613" y="2541628"/>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RUNTIME</a:t>
              </a:r>
              <a:endParaRPr sz="3200">
                <a:solidFill>
                  <a:schemeClr val="lt1"/>
                </a:solidFill>
                <a:latin typeface="Arial"/>
                <a:ea typeface="Arial"/>
                <a:cs typeface="Arial"/>
                <a:sym typeface="Arial"/>
              </a:endParaRPr>
            </a:p>
          </p:txBody>
        </p:sp>
        <p:sp>
          <p:nvSpPr>
            <p:cNvPr id="333" name="Google Shape;333;p12"/>
            <p:cNvSpPr/>
            <p:nvPr/>
          </p:nvSpPr>
          <p:spPr>
            <a:xfrm>
              <a:off x="3983613" y="3602892"/>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MIDDLEWARE</a:t>
              </a:r>
              <a:endParaRPr sz="3200">
                <a:solidFill>
                  <a:schemeClr val="lt1"/>
                </a:solidFill>
                <a:latin typeface="Arial"/>
                <a:ea typeface="Arial"/>
                <a:cs typeface="Arial"/>
                <a:sym typeface="Arial"/>
              </a:endParaRPr>
            </a:p>
          </p:txBody>
        </p:sp>
        <p:sp>
          <p:nvSpPr>
            <p:cNvPr id="334" name="Google Shape;334;p12"/>
            <p:cNvSpPr/>
            <p:nvPr/>
          </p:nvSpPr>
          <p:spPr>
            <a:xfrm>
              <a:off x="3983613" y="4664156"/>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O/S</a:t>
              </a:r>
              <a:endParaRPr sz="3200">
                <a:solidFill>
                  <a:schemeClr val="lt1"/>
                </a:solidFill>
                <a:latin typeface="Arial"/>
                <a:ea typeface="Arial"/>
                <a:cs typeface="Arial"/>
                <a:sym typeface="Arial"/>
              </a:endParaRPr>
            </a:p>
          </p:txBody>
        </p:sp>
        <p:sp>
          <p:nvSpPr>
            <p:cNvPr id="335" name="Google Shape;335;p12"/>
            <p:cNvSpPr/>
            <p:nvPr/>
          </p:nvSpPr>
          <p:spPr>
            <a:xfrm>
              <a:off x="3983613" y="5725420"/>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VIRTUALIZATION</a:t>
              </a:r>
              <a:endParaRPr sz="3200">
                <a:solidFill>
                  <a:schemeClr val="lt1"/>
                </a:solidFill>
                <a:latin typeface="Arial"/>
                <a:ea typeface="Arial"/>
                <a:cs typeface="Arial"/>
                <a:sym typeface="Arial"/>
              </a:endParaRPr>
            </a:p>
          </p:txBody>
        </p:sp>
        <p:sp>
          <p:nvSpPr>
            <p:cNvPr id="336" name="Google Shape;336;p12"/>
            <p:cNvSpPr/>
            <p:nvPr/>
          </p:nvSpPr>
          <p:spPr>
            <a:xfrm>
              <a:off x="3983613" y="6786684"/>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SERVERS</a:t>
              </a:r>
              <a:endParaRPr sz="3200">
                <a:solidFill>
                  <a:schemeClr val="lt1"/>
                </a:solidFill>
                <a:latin typeface="Arial"/>
                <a:ea typeface="Arial"/>
                <a:cs typeface="Arial"/>
                <a:sym typeface="Arial"/>
              </a:endParaRPr>
            </a:p>
          </p:txBody>
        </p:sp>
        <p:sp>
          <p:nvSpPr>
            <p:cNvPr id="337" name="Google Shape;337;p12"/>
            <p:cNvSpPr/>
            <p:nvPr/>
          </p:nvSpPr>
          <p:spPr>
            <a:xfrm>
              <a:off x="3983613" y="7847948"/>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STORAGE</a:t>
              </a:r>
              <a:endParaRPr sz="3200">
                <a:solidFill>
                  <a:schemeClr val="lt1"/>
                </a:solidFill>
                <a:latin typeface="Arial"/>
                <a:ea typeface="Arial"/>
                <a:cs typeface="Arial"/>
                <a:sym typeface="Arial"/>
              </a:endParaRPr>
            </a:p>
          </p:txBody>
        </p:sp>
        <p:sp>
          <p:nvSpPr>
            <p:cNvPr id="338" name="Google Shape;338;p12"/>
            <p:cNvSpPr/>
            <p:nvPr/>
          </p:nvSpPr>
          <p:spPr>
            <a:xfrm>
              <a:off x="3983613" y="8909210"/>
              <a:ext cx="7220448" cy="997655"/>
            </a:xfrm>
            <a:prstGeom prst="roundRect">
              <a:avLst>
                <a:gd name="adj" fmla="val 16667"/>
              </a:avLst>
            </a:prstGeom>
            <a:solidFill>
              <a:srgbClr val="00AD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chemeClr val="lt1"/>
                  </a:solidFill>
                  <a:latin typeface="Arial"/>
                  <a:ea typeface="Arial"/>
                  <a:cs typeface="Arial"/>
                  <a:sym typeface="Arial"/>
                </a:rPr>
                <a:t>NETWORKING</a:t>
              </a:r>
              <a:endParaRPr sz="3200">
                <a:solidFill>
                  <a:schemeClr val="lt1"/>
                </a:solidFill>
                <a:latin typeface="Arial"/>
                <a:ea typeface="Arial"/>
                <a:cs typeface="Arial"/>
                <a:sym typeface="Arial"/>
              </a:endParaRPr>
            </a:p>
          </p:txBody>
        </p:sp>
      </p:grpSp>
      <p:sp>
        <p:nvSpPr>
          <p:cNvPr id="339" name="Google Shape;339;p12"/>
          <p:cNvSpPr txBox="1"/>
          <p:nvPr/>
        </p:nvSpPr>
        <p:spPr>
          <a:xfrm>
            <a:off x="10273681" y="4825463"/>
            <a:ext cx="6198513" cy="3462755"/>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b="1">
                <a:solidFill>
                  <a:srgbClr val="FFFFFF"/>
                </a:solidFill>
                <a:latin typeface="Calibri"/>
                <a:ea typeface="Calibri"/>
                <a:cs typeface="Calibri"/>
                <a:sym typeface="Calibri"/>
              </a:rPr>
              <a:t>Software as a Service (SaaS) in AWS</a:t>
            </a:r>
            <a:r>
              <a:rPr lang="en-US" sz="2800">
                <a:solidFill>
                  <a:srgbClr val="FFFFFF"/>
                </a:solidFill>
                <a:latin typeface="Calibri"/>
                <a:ea typeface="Calibri"/>
                <a:cs typeface="Calibri"/>
                <a:sym typeface="Calibri"/>
              </a:rPr>
              <a:t> is a cloud computing model where AWS hosts and manages software applications, making them accessible to users over the internet. It eliminates the need for infrastructure management, providing automatic updates, scalability, and a pay-as-you-go pricing model.</a:t>
            </a:r>
            <a:endParaRPr sz="1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343"/>
        <p:cNvGrpSpPr/>
        <p:nvPr/>
      </p:nvGrpSpPr>
      <p:grpSpPr>
        <a:xfrm>
          <a:off x="0" y="0"/>
          <a:ext cx="0" cy="0"/>
          <a:chOff x="0" y="0"/>
          <a:chExt cx="0" cy="0"/>
        </a:xfrm>
      </p:grpSpPr>
      <p:sp>
        <p:nvSpPr>
          <p:cNvPr id="344" name="Google Shape;344;p13"/>
          <p:cNvSpPr/>
          <p:nvPr/>
        </p:nvSpPr>
        <p:spPr>
          <a:xfrm>
            <a:off x="8687828" y="392558"/>
            <a:ext cx="8115300" cy="8115300"/>
          </a:xfrm>
          <a:custGeom>
            <a:avLst/>
            <a:gdLst/>
            <a:ahLst/>
            <a:cxnLst/>
            <a:rect l="l" t="t" r="r" b="b"/>
            <a:pathLst>
              <a:path w="8115300" h="8115300" extrusionOk="0">
                <a:moveTo>
                  <a:pt x="0" y="0"/>
                </a:moveTo>
                <a:lnTo>
                  <a:pt x="8115300" y="0"/>
                </a:lnTo>
                <a:lnTo>
                  <a:pt x="8115300" y="8115300"/>
                </a:lnTo>
                <a:lnTo>
                  <a:pt x="0" y="81153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5" name="Google Shape;345;p13"/>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6" name="Google Shape;346;p13"/>
          <p:cNvSpPr/>
          <p:nvPr/>
        </p:nvSpPr>
        <p:spPr>
          <a:xfrm>
            <a:off x="-608291" y="-876138"/>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7" name="Google Shape;347;p13"/>
          <p:cNvSpPr/>
          <p:nvPr/>
        </p:nvSpPr>
        <p:spPr>
          <a:xfrm rot="10800000">
            <a:off x="14540963" y="7836349"/>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8" name="Google Shape;348;p13"/>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9" name="Google Shape;349;p13"/>
          <p:cNvSpPr txBox="1"/>
          <p:nvPr/>
        </p:nvSpPr>
        <p:spPr>
          <a:xfrm>
            <a:off x="1028700" y="3501967"/>
            <a:ext cx="5394482" cy="96372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a:solidFill>
                  <a:srgbClr val="FFFFFF"/>
                </a:solidFill>
                <a:latin typeface="Arial"/>
                <a:ea typeface="Arial"/>
                <a:cs typeface="Arial"/>
                <a:sym typeface="Arial"/>
              </a:rPr>
              <a:t>Shared</a:t>
            </a:r>
            <a:endParaRPr/>
          </a:p>
        </p:txBody>
      </p:sp>
      <p:sp>
        <p:nvSpPr>
          <p:cNvPr id="350" name="Google Shape;350;p13"/>
          <p:cNvSpPr txBox="1"/>
          <p:nvPr/>
        </p:nvSpPr>
        <p:spPr>
          <a:xfrm>
            <a:off x="998220" y="4450208"/>
            <a:ext cx="5986172" cy="1846659"/>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a:solidFill>
                  <a:srgbClr val="FFFFFF"/>
                </a:solidFill>
                <a:latin typeface="Arial"/>
                <a:ea typeface="Arial"/>
                <a:cs typeface="Arial"/>
                <a:sym typeface="Arial"/>
              </a:rPr>
              <a:t>Responsibility</a:t>
            </a:r>
            <a:endParaRPr/>
          </a:p>
          <a:p>
            <a:pPr marL="0" marR="0" lvl="0" indent="0" algn="l" rtl="0">
              <a:spcBef>
                <a:spcPts val="0"/>
              </a:spcBef>
              <a:spcAft>
                <a:spcPts val="0"/>
              </a:spcAft>
              <a:buNone/>
            </a:pPr>
            <a:r>
              <a:rPr lang="en-US" sz="6000">
                <a:solidFill>
                  <a:srgbClr val="FFFFFF"/>
                </a:solidFill>
                <a:latin typeface="Arial"/>
                <a:ea typeface="Arial"/>
                <a:cs typeface="Arial"/>
                <a:sym typeface="Arial"/>
              </a:rPr>
              <a:t>Model</a:t>
            </a:r>
            <a:endParaRPr/>
          </a:p>
        </p:txBody>
      </p:sp>
      <p:sp>
        <p:nvSpPr>
          <p:cNvPr id="351" name="Google Shape;351;p13"/>
          <p:cNvSpPr txBox="1"/>
          <p:nvPr/>
        </p:nvSpPr>
        <p:spPr>
          <a:xfrm>
            <a:off x="16772648" y="9671372"/>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12</a:t>
            </a:r>
            <a:endParaRPr sz="1599" b="1">
              <a:solidFill>
                <a:srgbClr val="FFFFFF"/>
              </a:solidFill>
              <a:latin typeface="Arial"/>
              <a:ea typeface="Arial"/>
              <a:cs typeface="Arial"/>
              <a:sym typeface="Arial"/>
            </a:endParaRPr>
          </a:p>
        </p:txBody>
      </p:sp>
      <p:pic>
        <p:nvPicPr>
          <p:cNvPr id="352" name="Google Shape;352;p13"/>
          <p:cNvPicPr preferRelativeResize="0"/>
          <p:nvPr/>
        </p:nvPicPr>
        <p:blipFill rotWithShape="1">
          <a:blip r:embed="rId6">
            <a:alphaModFix/>
          </a:blip>
          <a:srcRect l="341" r="-340"/>
          <a:stretch/>
        </p:blipFill>
        <p:spPr>
          <a:xfrm>
            <a:off x="6984391" y="1589371"/>
            <a:ext cx="10570200" cy="8082000"/>
          </a:xfrm>
          <a:prstGeom prst="roundRect">
            <a:avLst>
              <a:gd name="adj" fmla="val 1518"/>
            </a:avLst>
          </a:prstGeom>
          <a:noFill/>
          <a:ln>
            <a:noFill/>
          </a:ln>
          <a:effectLst>
            <a:outerShdw blurRad="152400" dist="12000" dir="900000" sy="98000" kx="110000" ky="200000" algn="tl" rotWithShape="0">
              <a:srgbClr val="000000">
                <a:alpha val="29803"/>
              </a:srgb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356"/>
        <p:cNvGrpSpPr/>
        <p:nvPr/>
      </p:nvGrpSpPr>
      <p:grpSpPr>
        <a:xfrm>
          <a:off x="0" y="0"/>
          <a:ext cx="0" cy="0"/>
          <a:chOff x="0" y="0"/>
          <a:chExt cx="0" cy="0"/>
        </a:xfrm>
      </p:grpSpPr>
      <p:sp>
        <p:nvSpPr>
          <p:cNvPr id="357" name="Google Shape;357;p14"/>
          <p:cNvSpPr/>
          <p:nvPr/>
        </p:nvSpPr>
        <p:spPr>
          <a:xfrm>
            <a:off x="13268072" y="-4715802"/>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8" name="Google Shape;358;p14"/>
          <p:cNvSpPr/>
          <p:nvPr/>
        </p:nvSpPr>
        <p:spPr>
          <a:xfrm>
            <a:off x="-689776" y="-1301941"/>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9" name="Google Shape;359;p14"/>
          <p:cNvSpPr/>
          <p:nvPr/>
        </p:nvSpPr>
        <p:spPr>
          <a:xfrm rot="10800000">
            <a:off x="14243624" y="7471091"/>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0" name="Google Shape;360;p14"/>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1" name="Google Shape;361;p14"/>
          <p:cNvSpPr txBox="1"/>
          <p:nvPr/>
        </p:nvSpPr>
        <p:spPr>
          <a:xfrm>
            <a:off x="8942514" y="2845206"/>
            <a:ext cx="8928900" cy="1004121"/>
          </a:xfrm>
          <a:prstGeom prst="rect">
            <a:avLst/>
          </a:prstGeom>
          <a:noFill/>
          <a:ln>
            <a:noFill/>
          </a:ln>
        </p:spPr>
        <p:txBody>
          <a:bodyPr spcFirstLastPara="1" wrap="square" lIns="0" tIns="0" rIns="0" bIns="0" anchor="t" anchorCtr="0">
            <a:spAutoFit/>
          </a:bodyPr>
          <a:lstStyle/>
          <a:p>
            <a:pPr marL="0" marR="0" lvl="0" indent="0" algn="l" rtl="0">
              <a:lnSpc>
                <a:spcPct val="123349"/>
              </a:lnSpc>
              <a:spcBef>
                <a:spcPts val="0"/>
              </a:spcBef>
              <a:spcAft>
                <a:spcPts val="0"/>
              </a:spcAft>
              <a:buNone/>
            </a:pPr>
            <a:r>
              <a:rPr lang="en-US" sz="6300">
                <a:solidFill>
                  <a:srgbClr val="FFFFFF"/>
                </a:solidFill>
                <a:latin typeface="Arial"/>
                <a:ea typeface="Arial"/>
                <a:cs typeface="Arial"/>
                <a:sym typeface="Arial"/>
              </a:rPr>
              <a:t>Amazon Web Services</a:t>
            </a:r>
            <a:endParaRPr/>
          </a:p>
        </p:txBody>
      </p:sp>
      <p:sp>
        <p:nvSpPr>
          <p:cNvPr id="362" name="Google Shape;362;p14"/>
          <p:cNvSpPr txBox="1"/>
          <p:nvPr/>
        </p:nvSpPr>
        <p:spPr>
          <a:xfrm>
            <a:off x="8991600" y="1831187"/>
            <a:ext cx="6705600" cy="1150315"/>
          </a:xfrm>
          <a:prstGeom prst="rect">
            <a:avLst/>
          </a:prstGeom>
          <a:noFill/>
          <a:ln>
            <a:noFill/>
          </a:ln>
        </p:spPr>
        <p:txBody>
          <a:bodyPr spcFirstLastPara="1" wrap="square" lIns="0" tIns="0" rIns="0" bIns="0" anchor="t" anchorCtr="0">
            <a:spAutoFit/>
          </a:bodyPr>
          <a:lstStyle/>
          <a:p>
            <a:pPr marL="0" marR="0" lvl="0" indent="0" algn="l" rtl="0">
              <a:lnSpc>
                <a:spcPct val="181481"/>
              </a:lnSpc>
              <a:spcBef>
                <a:spcPts val="0"/>
              </a:spcBef>
              <a:spcAft>
                <a:spcPts val="0"/>
              </a:spcAft>
              <a:buNone/>
            </a:pPr>
            <a:r>
              <a:rPr lang="en-US" sz="5400">
                <a:solidFill>
                  <a:srgbClr val="FFFFFF"/>
                </a:solidFill>
                <a:latin typeface="Arial"/>
                <a:ea typeface="Arial"/>
                <a:cs typeface="Arial"/>
                <a:sym typeface="Arial"/>
              </a:rPr>
              <a:t>Intro to</a:t>
            </a:r>
            <a:endParaRPr sz="5400" b="1">
              <a:solidFill>
                <a:srgbClr val="FFFFFF"/>
              </a:solidFill>
              <a:latin typeface="Arial"/>
              <a:ea typeface="Arial"/>
              <a:cs typeface="Arial"/>
              <a:sym typeface="Arial"/>
            </a:endParaRPr>
          </a:p>
        </p:txBody>
      </p:sp>
      <p:sp>
        <p:nvSpPr>
          <p:cNvPr id="363" name="Google Shape;363;p14"/>
          <p:cNvSpPr txBox="1"/>
          <p:nvPr/>
        </p:nvSpPr>
        <p:spPr>
          <a:xfrm>
            <a:off x="8991600" y="4093467"/>
            <a:ext cx="8115300" cy="344709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a:solidFill>
                  <a:srgbClr val="FFFFFF"/>
                </a:solidFill>
                <a:latin typeface="Arial"/>
                <a:ea typeface="Arial"/>
                <a:cs typeface="Arial"/>
                <a:sym typeface="Arial"/>
              </a:rPr>
              <a:t>Amazon Web Services (AWS) is a leading cloud computing platform that provides a wide range of services, including computing power, storage, databases, networking, artificial intelligence, and security. Launched by Amazon in 2006, AWS allows businesses and individuals to build, deploy, and manage applications without needing physical infrastructure.</a:t>
            </a:r>
            <a:endParaRPr sz="2800" u="none" strike="noStrike">
              <a:solidFill>
                <a:srgbClr val="FFFFFF"/>
              </a:solidFill>
              <a:latin typeface="Arial"/>
              <a:ea typeface="Arial"/>
              <a:cs typeface="Arial"/>
              <a:sym typeface="Arial"/>
            </a:endParaRPr>
          </a:p>
        </p:txBody>
      </p:sp>
      <p:sp>
        <p:nvSpPr>
          <p:cNvPr id="364" name="Google Shape;364;p14"/>
          <p:cNvSpPr txBox="1"/>
          <p:nvPr/>
        </p:nvSpPr>
        <p:spPr>
          <a:xfrm>
            <a:off x="16635950" y="9639300"/>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13</a:t>
            </a:r>
            <a:endParaRPr sz="1599" b="1">
              <a:solidFill>
                <a:srgbClr val="FFFFFF"/>
              </a:solidFill>
              <a:latin typeface="Arial"/>
              <a:ea typeface="Arial"/>
              <a:cs typeface="Arial"/>
              <a:sym typeface="Arial"/>
            </a:endParaRPr>
          </a:p>
        </p:txBody>
      </p:sp>
      <p:sp>
        <p:nvSpPr>
          <p:cNvPr id="365" name="Google Shape;365;p14"/>
          <p:cNvSpPr/>
          <p:nvPr/>
        </p:nvSpPr>
        <p:spPr>
          <a:xfrm>
            <a:off x="2719274" y="1224682"/>
            <a:ext cx="8115300" cy="8115300"/>
          </a:xfrm>
          <a:custGeom>
            <a:avLst/>
            <a:gdLst/>
            <a:ahLst/>
            <a:cxnLst/>
            <a:rect l="l" t="t" r="r" b="b"/>
            <a:pathLst>
              <a:path w="8115300" h="8115300" extrusionOk="0">
                <a:moveTo>
                  <a:pt x="0" y="0"/>
                </a:moveTo>
                <a:lnTo>
                  <a:pt x="8115300" y="0"/>
                </a:lnTo>
                <a:lnTo>
                  <a:pt x="8115300" y="8115300"/>
                </a:lnTo>
                <a:lnTo>
                  <a:pt x="0" y="8115300"/>
                </a:lnTo>
                <a:lnTo>
                  <a:pt x="0" y="0"/>
                </a:lnTo>
                <a:close/>
              </a:path>
            </a:pathLst>
          </a:custGeom>
          <a:blipFill rotWithShape="1">
            <a:blip r:embed="rId5">
              <a:alphaModFix amt="80000"/>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366" name="Google Shape;366;p14"/>
          <p:cNvPicPr preferRelativeResize="0"/>
          <p:nvPr/>
        </p:nvPicPr>
        <p:blipFill rotWithShape="1">
          <a:blip r:embed="rId6">
            <a:alphaModFix/>
          </a:blip>
          <a:srcRect/>
          <a:stretch/>
        </p:blipFill>
        <p:spPr>
          <a:xfrm>
            <a:off x="906039" y="3387975"/>
            <a:ext cx="6479498" cy="3948594"/>
          </a:xfrm>
          <a:prstGeom prst="rect">
            <a:avLst/>
          </a:prstGeom>
          <a:noFill/>
          <a:ln>
            <a:noFill/>
          </a:ln>
          <a:effectLst>
            <a:reflection stA="12000" dist="50800" dir="5400000"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6"/>
                                        </p:tgtEl>
                                        <p:attrNameLst>
                                          <p:attrName>style.visibility</p:attrName>
                                        </p:attrNameLst>
                                      </p:cBhvr>
                                      <p:to>
                                        <p:strVal val="visible"/>
                                      </p:to>
                                    </p:set>
                                    <p:animEffect transition="in" filter="fade">
                                      <p:cBhvr>
                                        <p:cTn id="7" dur="1000"/>
                                        <p:tgtEl>
                                          <p:spTgt spid="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370"/>
        <p:cNvGrpSpPr/>
        <p:nvPr/>
      </p:nvGrpSpPr>
      <p:grpSpPr>
        <a:xfrm>
          <a:off x="0" y="0"/>
          <a:ext cx="0" cy="0"/>
          <a:chOff x="0" y="0"/>
          <a:chExt cx="0" cy="0"/>
        </a:xfrm>
      </p:grpSpPr>
      <p:sp>
        <p:nvSpPr>
          <p:cNvPr id="371" name="Google Shape;371;p15"/>
          <p:cNvSpPr/>
          <p:nvPr/>
        </p:nvSpPr>
        <p:spPr>
          <a:xfrm>
            <a:off x="8687828" y="392558"/>
            <a:ext cx="8115300" cy="8115300"/>
          </a:xfrm>
          <a:custGeom>
            <a:avLst/>
            <a:gdLst/>
            <a:ahLst/>
            <a:cxnLst/>
            <a:rect l="l" t="t" r="r" b="b"/>
            <a:pathLst>
              <a:path w="8115300" h="8115300" extrusionOk="0">
                <a:moveTo>
                  <a:pt x="0" y="0"/>
                </a:moveTo>
                <a:lnTo>
                  <a:pt x="8115300" y="0"/>
                </a:lnTo>
                <a:lnTo>
                  <a:pt x="8115300" y="8115300"/>
                </a:lnTo>
                <a:lnTo>
                  <a:pt x="0" y="81153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2" name="Google Shape;372;p15"/>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3" name="Google Shape;373;p15"/>
          <p:cNvSpPr/>
          <p:nvPr/>
        </p:nvSpPr>
        <p:spPr>
          <a:xfrm>
            <a:off x="-1158547" y="-1258365"/>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4" name="Google Shape;374;p15"/>
          <p:cNvSpPr/>
          <p:nvPr/>
        </p:nvSpPr>
        <p:spPr>
          <a:xfrm rot="10800000">
            <a:off x="14097000" y="7364825"/>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5" name="Google Shape;375;p15"/>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6" name="Google Shape;376;p15"/>
          <p:cNvSpPr txBox="1"/>
          <p:nvPr/>
        </p:nvSpPr>
        <p:spPr>
          <a:xfrm>
            <a:off x="4419600" y="337370"/>
            <a:ext cx="5394482" cy="1027204"/>
          </a:xfrm>
          <a:prstGeom prst="rect">
            <a:avLst/>
          </a:prstGeom>
          <a:noFill/>
          <a:ln>
            <a:noFill/>
          </a:ln>
        </p:spPr>
        <p:txBody>
          <a:bodyPr spcFirstLastPara="1" wrap="square" lIns="0" tIns="0" rIns="0" bIns="0" anchor="t" anchorCtr="0">
            <a:spAutoFit/>
          </a:bodyPr>
          <a:lstStyle/>
          <a:p>
            <a:pPr marL="0" marR="0" lvl="0" indent="0" algn="l" rtl="0">
              <a:lnSpc>
                <a:spcPct val="107930"/>
              </a:lnSpc>
              <a:spcBef>
                <a:spcPts val="0"/>
              </a:spcBef>
              <a:spcAft>
                <a:spcPts val="0"/>
              </a:spcAft>
              <a:buNone/>
            </a:pPr>
            <a:r>
              <a:rPr lang="en-US" sz="7200" b="1">
                <a:solidFill>
                  <a:srgbClr val="FFFFFF"/>
                </a:solidFill>
                <a:latin typeface="Arial"/>
                <a:ea typeface="Arial"/>
                <a:cs typeface="Arial"/>
                <a:sym typeface="Arial"/>
              </a:rPr>
              <a:t>AWS</a:t>
            </a:r>
            <a:endParaRPr/>
          </a:p>
        </p:txBody>
      </p:sp>
      <p:sp>
        <p:nvSpPr>
          <p:cNvPr id="377" name="Google Shape;377;p15"/>
          <p:cNvSpPr txBox="1"/>
          <p:nvPr/>
        </p:nvSpPr>
        <p:spPr>
          <a:xfrm>
            <a:off x="6990727" y="337370"/>
            <a:ext cx="7420884" cy="92333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a:solidFill>
                  <a:srgbClr val="FFFFFF"/>
                </a:solidFill>
                <a:latin typeface="Arial"/>
                <a:ea typeface="Arial"/>
                <a:cs typeface="Arial"/>
                <a:sym typeface="Arial"/>
              </a:rPr>
              <a:t>Services &amp; Category</a:t>
            </a:r>
            <a:endParaRPr/>
          </a:p>
        </p:txBody>
      </p:sp>
      <p:sp>
        <p:nvSpPr>
          <p:cNvPr id="378" name="Google Shape;378;p15"/>
          <p:cNvSpPr txBox="1"/>
          <p:nvPr/>
        </p:nvSpPr>
        <p:spPr>
          <a:xfrm>
            <a:off x="16618968" y="9470174"/>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14</a:t>
            </a:r>
            <a:endParaRPr sz="1599" b="1">
              <a:solidFill>
                <a:srgbClr val="FFFFFF"/>
              </a:solidFill>
              <a:latin typeface="Arial"/>
              <a:ea typeface="Arial"/>
              <a:cs typeface="Arial"/>
              <a:sym typeface="Arial"/>
            </a:endParaRPr>
          </a:p>
        </p:txBody>
      </p:sp>
      <p:pic>
        <p:nvPicPr>
          <p:cNvPr id="379" name="Google Shape;379;p15" descr="aws projects with source code"/>
          <p:cNvPicPr preferRelativeResize="0"/>
          <p:nvPr/>
        </p:nvPicPr>
        <p:blipFill rotWithShape="1">
          <a:blip r:embed="rId6">
            <a:alphaModFix/>
          </a:blip>
          <a:srcRect t="2077"/>
          <a:stretch/>
        </p:blipFill>
        <p:spPr>
          <a:xfrm>
            <a:off x="1669031" y="1549063"/>
            <a:ext cx="14949937" cy="7798793"/>
          </a:xfrm>
          <a:prstGeom prst="roundRect">
            <a:avLst>
              <a:gd name="adj" fmla="val 1425"/>
            </a:avLst>
          </a:prstGeom>
          <a:noFill/>
          <a:ln>
            <a:noFill/>
          </a:ln>
          <a:effectLst>
            <a:outerShdw blurRad="152400" dist="12000" dir="900000" sy="98000" kx="110000" ky="200000" algn="tl" rotWithShape="0">
              <a:srgbClr val="000000">
                <a:alpha val="29803"/>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383"/>
        <p:cNvGrpSpPr/>
        <p:nvPr/>
      </p:nvGrpSpPr>
      <p:grpSpPr>
        <a:xfrm>
          <a:off x="0" y="0"/>
          <a:ext cx="0" cy="0"/>
          <a:chOff x="0" y="0"/>
          <a:chExt cx="0" cy="0"/>
        </a:xfrm>
      </p:grpSpPr>
      <p:sp>
        <p:nvSpPr>
          <p:cNvPr id="384" name="Google Shape;384;p16"/>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5" name="Google Shape;385;p16"/>
          <p:cNvSpPr/>
          <p:nvPr/>
        </p:nvSpPr>
        <p:spPr>
          <a:xfrm>
            <a:off x="-1158547" y="-1258365"/>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6" name="Google Shape;386;p16"/>
          <p:cNvSpPr/>
          <p:nvPr/>
        </p:nvSpPr>
        <p:spPr>
          <a:xfrm rot="10800000">
            <a:off x="14097000" y="7364825"/>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7" name="Google Shape;387;p16"/>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8" name="Google Shape;388;p16"/>
          <p:cNvSpPr txBox="1"/>
          <p:nvPr/>
        </p:nvSpPr>
        <p:spPr>
          <a:xfrm>
            <a:off x="4419600" y="337370"/>
            <a:ext cx="5394482" cy="1027204"/>
          </a:xfrm>
          <a:prstGeom prst="rect">
            <a:avLst/>
          </a:prstGeom>
          <a:noFill/>
          <a:ln>
            <a:noFill/>
          </a:ln>
        </p:spPr>
        <p:txBody>
          <a:bodyPr spcFirstLastPara="1" wrap="square" lIns="0" tIns="0" rIns="0" bIns="0" anchor="t" anchorCtr="0">
            <a:spAutoFit/>
          </a:bodyPr>
          <a:lstStyle/>
          <a:p>
            <a:pPr marL="0" marR="0" lvl="0" indent="0" algn="l" rtl="0">
              <a:lnSpc>
                <a:spcPct val="107930"/>
              </a:lnSpc>
              <a:spcBef>
                <a:spcPts val="0"/>
              </a:spcBef>
              <a:spcAft>
                <a:spcPts val="0"/>
              </a:spcAft>
              <a:buNone/>
            </a:pPr>
            <a:r>
              <a:rPr lang="en-US" sz="7200" b="1">
                <a:solidFill>
                  <a:srgbClr val="FFFFFF"/>
                </a:solidFill>
                <a:latin typeface="Arial"/>
                <a:ea typeface="Arial"/>
                <a:cs typeface="Arial"/>
                <a:sym typeface="Arial"/>
              </a:rPr>
              <a:t>AWS</a:t>
            </a:r>
            <a:endParaRPr/>
          </a:p>
        </p:txBody>
      </p:sp>
      <p:sp>
        <p:nvSpPr>
          <p:cNvPr id="389" name="Google Shape;389;p16"/>
          <p:cNvSpPr txBox="1"/>
          <p:nvPr/>
        </p:nvSpPr>
        <p:spPr>
          <a:xfrm>
            <a:off x="6990727" y="337370"/>
            <a:ext cx="7420884" cy="92333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a:solidFill>
                  <a:srgbClr val="FFFFFF"/>
                </a:solidFill>
                <a:latin typeface="Arial"/>
                <a:ea typeface="Arial"/>
                <a:cs typeface="Arial"/>
                <a:sym typeface="Arial"/>
              </a:rPr>
              <a:t>Compute Services</a:t>
            </a:r>
            <a:endParaRPr/>
          </a:p>
        </p:txBody>
      </p:sp>
      <p:sp>
        <p:nvSpPr>
          <p:cNvPr id="390" name="Google Shape;390;p16"/>
          <p:cNvSpPr txBox="1"/>
          <p:nvPr/>
        </p:nvSpPr>
        <p:spPr>
          <a:xfrm>
            <a:off x="16618968" y="9470174"/>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15</a:t>
            </a:r>
            <a:endParaRPr sz="1599" b="1">
              <a:solidFill>
                <a:srgbClr val="FFFFFF"/>
              </a:solidFill>
              <a:latin typeface="Arial"/>
              <a:ea typeface="Arial"/>
              <a:cs typeface="Arial"/>
              <a:sym typeface="Arial"/>
            </a:endParaRPr>
          </a:p>
        </p:txBody>
      </p:sp>
      <p:pic>
        <p:nvPicPr>
          <p:cNvPr id="391" name="Google Shape;391;p16" descr="A white letter on an orange background&#10;&#10;AI-generated content may be incorrect."/>
          <p:cNvPicPr preferRelativeResize="0"/>
          <p:nvPr/>
        </p:nvPicPr>
        <p:blipFill rotWithShape="1">
          <a:blip r:embed="rId5">
            <a:alphaModFix/>
          </a:blip>
          <a:srcRect/>
          <a:stretch/>
        </p:blipFill>
        <p:spPr>
          <a:xfrm>
            <a:off x="11798391" y="2852354"/>
            <a:ext cx="2040369" cy="2120686"/>
          </a:xfrm>
          <a:prstGeom prst="rect">
            <a:avLst/>
          </a:prstGeom>
          <a:noFill/>
          <a:ln>
            <a:noFill/>
          </a:ln>
        </p:spPr>
      </p:pic>
      <p:pic>
        <p:nvPicPr>
          <p:cNvPr id="392" name="Google Shape;392;p16" descr="A group of orange rectangular objects&#10;&#10;AI-generated content may be incorrect."/>
          <p:cNvPicPr preferRelativeResize="0"/>
          <p:nvPr/>
        </p:nvPicPr>
        <p:blipFill rotWithShape="1">
          <a:blip r:embed="rId6">
            <a:alphaModFix/>
          </a:blip>
          <a:srcRect/>
          <a:stretch/>
        </p:blipFill>
        <p:spPr>
          <a:xfrm>
            <a:off x="3954601" y="3141257"/>
            <a:ext cx="2031520" cy="1853884"/>
          </a:xfrm>
          <a:prstGeom prst="rect">
            <a:avLst/>
          </a:prstGeom>
          <a:noFill/>
          <a:ln>
            <a:noFill/>
          </a:ln>
        </p:spPr>
      </p:pic>
      <p:sp>
        <p:nvSpPr>
          <p:cNvPr id="393" name="Google Shape;393;p16"/>
          <p:cNvSpPr/>
          <p:nvPr/>
        </p:nvSpPr>
        <p:spPr>
          <a:xfrm flipH="1">
            <a:off x="8869345" y="2519774"/>
            <a:ext cx="110466" cy="6902451"/>
          </a:xfrm>
          <a:prstGeom prst="rect">
            <a:avLst/>
          </a:prstGeom>
          <a:solidFill>
            <a:schemeClr val="lt1"/>
          </a:solidFill>
          <a:ln w="25400" cap="flat" cmpd="sng">
            <a:solidFill>
              <a:srgbClr val="21364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16"/>
          <p:cNvSpPr txBox="1"/>
          <p:nvPr/>
        </p:nvSpPr>
        <p:spPr>
          <a:xfrm>
            <a:off x="2053865" y="6123129"/>
            <a:ext cx="5594273" cy="147732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Elastic Compute Cloud provides resizable virtual machines </a:t>
            </a:r>
            <a:r>
              <a:rPr lang="en-US" sz="2400" u="none" strike="noStrike">
                <a:solidFill>
                  <a:srgbClr val="FFFFFF"/>
                </a:solidFill>
                <a:latin typeface="Calibri"/>
                <a:ea typeface="Calibri"/>
                <a:cs typeface="Calibri"/>
                <a:sym typeface="Calibri"/>
              </a:rPr>
              <a:t>in the cloud. It </a:t>
            </a:r>
            <a:r>
              <a:rPr lang="en-US" sz="2400">
                <a:solidFill>
                  <a:srgbClr val="FFFFFF"/>
                </a:solidFill>
                <a:latin typeface="Calibri"/>
                <a:ea typeface="Calibri"/>
                <a:cs typeface="Calibri"/>
                <a:sym typeface="Calibri"/>
              </a:rPr>
              <a:t>allows users to run applications </a:t>
            </a:r>
            <a:r>
              <a:rPr lang="en-US" sz="2400" u="none" strike="noStrike">
                <a:solidFill>
                  <a:srgbClr val="FFFFFF"/>
                </a:solidFill>
                <a:latin typeface="Calibri"/>
                <a:ea typeface="Calibri"/>
                <a:cs typeface="Calibri"/>
                <a:sym typeface="Calibri"/>
              </a:rPr>
              <a:t>on </a:t>
            </a:r>
            <a:r>
              <a:rPr lang="en-US" sz="2400">
                <a:solidFill>
                  <a:srgbClr val="FFFFFF"/>
                </a:solidFill>
                <a:latin typeface="Calibri"/>
                <a:ea typeface="Calibri"/>
                <a:cs typeface="Calibri"/>
                <a:sym typeface="Calibri"/>
              </a:rPr>
              <a:t>customizable compute capacity with various instance types</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395" name="Google Shape;395;p16"/>
          <p:cNvSpPr txBox="1"/>
          <p:nvPr/>
        </p:nvSpPr>
        <p:spPr>
          <a:xfrm>
            <a:off x="10021247" y="6123129"/>
            <a:ext cx="5594273" cy="147732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A serverless compute service that runs code </a:t>
            </a:r>
            <a:r>
              <a:rPr lang="en-US" sz="2400" u="none" strike="noStrike">
                <a:solidFill>
                  <a:srgbClr val="FFFFFF"/>
                </a:solidFill>
                <a:latin typeface="Calibri"/>
                <a:ea typeface="Calibri"/>
                <a:cs typeface="Calibri"/>
                <a:sym typeface="Calibri"/>
              </a:rPr>
              <a:t>in </a:t>
            </a:r>
            <a:r>
              <a:rPr lang="en-US" sz="2400">
                <a:solidFill>
                  <a:srgbClr val="FFFFFF"/>
                </a:solidFill>
                <a:latin typeface="Calibri"/>
                <a:ea typeface="Calibri"/>
                <a:cs typeface="Calibri"/>
                <a:sym typeface="Calibri"/>
              </a:rPr>
              <a:t>response to triggers without provisioning or managing servers</a:t>
            </a:r>
            <a:r>
              <a:rPr lang="en-US" sz="2400" u="none" strike="noStrike">
                <a:solidFill>
                  <a:srgbClr val="FFFFFF"/>
                </a:solidFill>
                <a:latin typeface="Calibri"/>
                <a:ea typeface="Calibri"/>
                <a:cs typeface="Calibri"/>
                <a:sym typeface="Calibri"/>
              </a:rPr>
              <a:t>. It </a:t>
            </a:r>
            <a:r>
              <a:rPr lang="en-US" sz="2400">
                <a:solidFill>
                  <a:srgbClr val="FFFFFF"/>
                </a:solidFill>
                <a:latin typeface="Calibri"/>
                <a:ea typeface="Calibri"/>
                <a:cs typeface="Calibri"/>
                <a:sym typeface="Calibri"/>
              </a:rPr>
              <a:t>automatically scales and charges only for execution time</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396" name="Google Shape;396;p16"/>
          <p:cNvSpPr txBox="1"/>
          <p:nvPr/>
        </p:nvSpPr>
        <p:spPr>
          <a:xfrm>
            <a:off x="3085434" y="5318928"/>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EC2</a:t>
            </a:r>
            <a:endParaRPr sz="1800" b="1">
              <a:solidFill>
                <a:schemeClr val="lt1"/>
              </a:solidFill>
              <a:latin typeface="Calibri"/>
              <a:ea typeface="Calibri"/>
              <a:cs typeface="Calibri"/>
              <a:sym typeface="Calibri"/>
            </a:endParaRPr>
          </a:p>
        </p:txBody>
      </p:sp>
      <p:sp>
        <p:nvSpPr>
          <p:cNvPr id="397" name="Google Shape;397;p16"/>
          <p:cNvSpPr txBox="1"/>
          <p:nvPr/>
        </p:nvSpPr>
        <p:spPr>
          <a:xfrm>
            <a:off x="10867919" y="5470207"/>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AWS Lambda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401"/>
        <p:cNvGrpSpPr/>
        <p:nvPr/>
      </p:nvGrpSpPr>
      <p:grpSpPr>
        <a:xfrm>
          <a:off x="0" y="0"/>
          <a:ext cx="0" cy="0"/>
          <a:chOff x="0" y="0"/>
          <a:chExt cx="0" cy="0"/>
        </a:xfrm>
      </p:grpSpPr>
      <p:sp>
        <p:nvSpPr>
          <p:cNvPr id="402" name="Google Shape;402;p17"/>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3" name="Google Shape;403;p17"/>
          <p:cNvSpPr/>
          <p:nvPr/>
        </p:nvSpPr>
        <p:spPr>
          <a:xfrm>
            <a:off x="-1158547" y="-1258365"/>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4" name="Google Shape;404;p17"/>
          <p:cNvSpPr/>
          <p:nvPr/>
        </p:nvSpPr>
        <p:spPr>
          <a:xfrm rot="10800000">
            <a:off x="14097000" y="7364825"/>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5" name="Google Shape;405;p17"/>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6" name="Google Shape;406;p17"/>
          <p:cNvSpPr txBox="1"/>
          <p:nvPr/>
        </p:nvSpPr>
        <p:spPr>
          <a:xfrm>
            <a:off x="4419600" y="337370"/>
            <a:ext cx="5394482" cy="1027204"/>
          </a:xfrm>
          <a:prstGeom prst="rect">
            <a:avLst/>
          </a:prstGeom>
          <a:noFill/>
          <a:ln>
            <a:noFill/>
          </a:ln>
        </p:spPr>
        <p:txBody>
          <a:bodyPr spcFirstLastPara="1" wrap="square" lIns="0" tIns="0" rIns="0" bIns="0" anchor="t" anchorCtr="0">
            <a:spAutoFit/>
          </a:bodyPr>
          <a:lstStyle/>
          <a:p>
            <a:pPr marL="0" marR="0" lvl="0" indent="0" algn="l" rtl="0">
              <a:lnSpc>
                <a:spcPct val="107930"/>
              </a:lnSpc>
              <a:spcBef>
                <a:spcPts val="0"/>
              </a:spcBef>
              <a:spcAft>
                <a:spcPts val="0"/>
              </a:spcAft>
              <a:buNone/>
            </a:pPr>
            <a:r>
              <a:rPr lang="en-US" sz="7200" b="1">
                <a:solidFill>
                  <a:srgbClr val="FFFFFF"/>
                </a:solidFill>
                <a:latin typeface="Arial"/>
                <a:ea typeface="Arial"/>
                <a:cs typeface="Arial"/>
                <a:sym typeface="Arial"/>
              </a:rPr>
              <a:t>AWS</a:t>
            </a:r>
            <a:endParaRPr/>
          </a:p>
        </p:txBody>
      </p:sp>
      <p:sp>
        <p:nvSpPr>
          <p:cNvPr id="407" name="Google Shape;407;p17"/>
          <p:cNvSpPr txBox="1"/>
          <p:nvPr/>
        </p:nvSpPr>
        <p:spPr>
          <a:xfrm>
            <a:off x="6990727" y="337370"/>
            <a:ext cx="7420884" cy="92333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a:solidFill>
                  <a:srgbClr val="FFFFFF"/>
                </a:solidFill>
                <a:latin typeface="Arial"/>
                <a:ea typeface="Arial"/>
                <a:cs typeface="Arial"/>
                <a:sym typeface="Arial"/>
              </a:rPr>
              <a:t>Storage Services</a:t>
            </a:r>
            <a:endParaRPr/>
          </a:p>
        </p:txBody>
      </p:sp>
      <p:sp>
        <p:nvSpPr>
          <p:cNvPr id="408" name="Google Shape;408;p17"/>
          <p:cNvSpPr txBox="1"/>
          <p:nvPr/>
        </p:nvSpPr>
        <p:spPr>
          <a:xfrm>
            <a:off x="16618968" y="9470174"/>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16</a:t>
            </a:r>
            <a:endParaRPr sz="1599" b="1">
              <a:solidFill>
                <a:srgbClr val="FFFFFF"/>
              </a:solidFill>
              <a:latin typeface="Arial"/>
              <a:ea typeface="Arial"/>
              <a:cs typeface="Arial"/>
              <a:sym typeface="Arial"/>
            </a:endParaRPr>
          </a:p>
        </p:txBody>
      </p:sp>
      <p:sp>
        <p:nvSpPr>
          <p:cNvPr id="409" name="Google Shape;409;p17"/>
          <p:cNvSpPr/>
          <p:nvPr/>
        </p:nvSpPr>
        <p:spPr>
          <a:xfrm flipH="1">
            <a:off x="8869345" y="2519774"/>
            <a:ext cx="110466" cy="6902451"/>
          </a:xfrm>
          <a:prstGeom prst="rect">
            <a:avLst/>
          </a:prstGeom>
          <a:solidFill>
            <a:schemeClr val="lt1"/>
          </a:solidFill>
          <a:ln w="25400" cap="flat" cmpd="sng">
            <a:solidFill>
              <a:srgbClr val="21364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410" name="Google Shape;410;p17" descr="A red box on a black background&#10;&#10;AI-generated content may be incorrect."/>
          <p:cNvPicPr preferRelativeResize="0"/>
          <p:nvPr/>
        </p:nvPicPr>
        <p:blipFill rotWithShape="1">
          <a:blip r:embed="rId5">
            <a:alphaModFix/>
          </a:blip>
          <a:srcRect/>
          <a:stretch/>
        </p:blipFill>
        <p:spPr>
          <a:xfrm>
            <a:off x="12327591" y="2712944"/>
            <a:ext cx="2743200" cy="2743200"/>
          </a:xfrm>
          <a:prstGeom prst="rect">
            <a:avLst/>
          </a:prstGeom>
          <a:noFill/>
          <a:ln>
            <a:noFill/>
          </a:ln>
        </p:spPr>
      </p:pic>
      <p:pic>
        <p:nvPicPr>
          <p:cNvPr id="411" name="Google Shape;411;p17" descr="A group of red cubes&#10;&#10;AI-generated content may be incorrect."/>
          <p:cNvPicPr preferRelativeResize="0"/>
          <p:nvPr/>
        </p:nvPicPr>
        <p:blipFill rotWithShape="1">
          <a:blip r:embed="rId6">
            <a:alphaModFix/>
          </a:blip>
          <a:srcRect/>
          <a:stretch/>
        </p:blipFill>
        <p:spPr>
          <a:xfrm>
            <a:off x="4264959" y="2718547"/>
            <a:ext cx="2009775" cy="2438400"/>
          </a:xfrm>
          <a:prstGeom prst="rect">
            <a:avLst/>
          </a:prstGeom>
          <a:noFill/>
          <a:ln>
            <a:noFill/>
          </a:ln>
        </p:spPr>
      </p:pic>
      <p:sp>
        <p:nvSpPr>
          <p:cNvPr id="412" name="Google Shape;412;p17"/>
          <p:cNvSpPr txBox="1"/>
          <p:nvPr/>
        </p:nvSpPr>
        <p:spPr>
          <a:xfrm>
            <a:off x="10021247" y="6123129"/>
            <a:ext cx="5594273" cy="147732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Elastic Block Store provides persistent block storage for EC2 instances</a:t>
            </a:r>
            <a:r>
              <a:rPr lang="en-US" sz="2400" u="none" strike="noStrike">
                <a:solidFill>
                  <a:srgbClr val="FFFFFF"/>
                </a:solidFill>
                <a:latin typeface="Calibri"/>
                <a:ea typeface="Calibri"/>
                <a:cs typeface="Calibri"/>
                <a:sym typeface="Calibri"/>
              </a:rPr>
              <a:t>. It </a:t>
            </a:r>
            <a:r>
              <a:rPr lang="en-US" sz="2400">
                <a:solidFill>
                  <a:srgbClr val="FFFFFF"/>
                </a:solidFill>
                <a:latin typeface="Calibri"/>
                <a:ea typeface="Calibri"/>
                <a:cs typeface="Calibri"/>
                <a:sym typeface="Calibri"/>
              </a:rPr>
              <a:t>offers high availability, snapshots, and encryption for secure data storage</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413" name="Google Shape;413;p17"/>
          <p:cNvSpPr txBox="1"/>
          <p:nvPr/>
        </p:nvSpPr>
        <p:spPr>
          <a:xfrm>
            <a:off x="2282250" y="6118954"/>
            <a:ext cx="5594273" cy="147732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Simple Storage Service provides highly scalable, durable, and secure object storage for any type of data</a:t>
            </a:r>
            <a:r>
              <a:rPr lang="en-US" sz="2400" u="none" strike="noStrike">
                <a:solidFill>
                  <a:srgbClr val="FFFFFF"/>
                </a:solidFill>
                <a:latin typeface="Calibri"/>
                <a:ea typeface="Calibri"/>
                <a:cs typeface="Calibri"/>
                <a:sym typeface="Calibri"/>
              </a:rPr>
              <a:t>. It </a:t>
            </a:r>
            <a:r>
              <a:rPr lang="en-US" sz="2400">
                <a:solidFill>
                  <a:srgbClr val="FFFFFF"/>
                </a:solidFill>
                <a:latin typeface="Calibri"/>
                <a:ea typeface="Calibri"/>
                <a:cs typeface="Calibri"/>
                <a:sym typeface="Calibri"/>
              </a:rPr>
              <a:t>supports data backup, archiving, and content distribution</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414" name="Google Shape;414;p17"/>
          <p:cNvSpPr txBox="1"/>
          <p:nvPr/>
        </p:nvSpPr>
        <p:spPr>
          <a:xfrm>
            <a:off x="3085434" y="5318928"/>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S3 Storage</a:t>
            </a:r>
            <a:endParaRPr/>
          </a:p>
        </p:txBody>
      </p:sp>
      <p:sp>
        <p:nvSpPr>
          <p:cNvPr id="415" name="Google Shape;415;p17"/>
          <p:cNvSpPr txBox="1"/>
          <p:nvPr/>
        </p:nvSpPr>
        <p:spPr>
          <a:xfrm>
            <a:off x="11692903" y="5314753"/>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AWS EBS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419"/>
        <p:cNvGrpSpPr/>
        <p:nvPr/>
      </p:nvGrpSpPr>
      <p:grpSpPr>
        <a:xfrm>
          <a:off x="0" y="0"/>
          <a:ext cx="0" cy="0"/>
          <a:chOff x="0" y="0"/>
          <a:chExt cx="0" cy="0"/>
        </a:xfrm>
      </p:grpSpPr>
      <p:sp>
        <p:nvSpPr>
          <p:cNvPr id="420" name="Google Shape;420;p18"/>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1" name="Google Shape;421;p18"/>
          <p:cNvSpPr/>
          <p:nvPr/>
        </p:nvSpPr>
        <p:spPr>
          <a:xfrm>
            <a:off x="-1158547" y="-1258365"/>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2" name="Google Shape;422;p18"/>
          <p:cNvSpPr/>
          <p:nvPr/>
        </p:nvSpPr>
        <p:spPr>
          <a:xfrm rot="10800000">
            <a:off x="14097000" y="7364825"/>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3" name="Google Shape;423;p18"/>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4" name="Google Shape;424;p18"/>
          <p:cNvSpPr txBox="1"/>
          <p:nvPr/>
        </p:nvSpPr>
        <p:spPr>
          <a:xfrm>
            <a:off x="4419600" y="337370"/>
            <a:ext cx="5394482" cy="1027204"/>
          </a:xfrm>
          <a:prstGeom prst="rect">
            <a:avLst/>
          </a:prstGeom>
          <a:noFill/>
          <a:ln>
            <a:noFill/>
          </a:ln>
        </p:spPr>
        <p:txBody>
          <a:bodyPr spcFirstLastPara="1" wrap="square" lIns="0" tIns="0" rIns="0" bIns="0" anchor="t" anchorCtr="0">
            <a:spAutoFit/>
          </a:bodyPr>
          <a:lstStyle/>
          <a:p>
            <a:pPr marL="0" marR="0" lvl="0" indent="0" algn="l" rtl="0">
              <a:lnSpc>
                <a:spcPct val="107930"/>
              </a:lnSpc>
              <a:spcBef>
                <a:spcPts val="0"/>
              </a:spcBef>
              <a:spcAft>
                <a:spcPts val="0"/>
              </a:spcAft>
              <a:buNone/>
            </a:pPr>
            <a:r>
              <a:rPr lang="en-US" sz="7200" b="1">
                <a:solidFill>
                  <a:srgbClr val="FFFFFF"/>
                </a:solidFill>
                <a:latin typeface="Arial"/>
                <a:ea typeface="Arial"/>
                <a:cs typeface="Arial"/>
                <a:sym typeface="Arial"/>
              </a:rPr>
              <a:t>AWS</a:t>
            </a:r>
            <a:endParaRPr/>
          </a:p>
        </p:txBody>
      </p:sp>
      <p:sp>
        <p:nvSpPr>
          <p:cNvPr id="425" name="Google Shape;425;p18"/>
          <p:cNvSpPr txBox="1"/>
          <p:nvPr/>
        </p:nvSpPr>
        <p:spPr>
          <a:xfrm>
            <a:off x="6990727" y="337370"/>
            <a:ext cx="7420884" cy="92333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a:solidFill>
                  <a:srgbClr val="FFFFFF"/>
                </a:solidFill>
                <a:latin typeface="Arial"/>
                <a:ea typeface="Arial"/>
                <a:cs typeface="Arial"/>
                <a:sym typeface="Arial"/>
              </a:rPr>
              <a:t>Database Services</a:t>
            </a:r>
            <a:endParaRPr/>
          </a:p>
        </p:txBody>
      </p:sp>
      <p:sp>
        <p:nvSpPr>
          <p:cNvPr id="426" name="Google Shape;426;p18"/>
          <p:cNvSpPr txBox="1"/>
          <p:nvPr/>
        </p:nvSpPr>
        <p:spPr>
          <a:xfrm>
            <a:off x="16618968" y="9470174"/>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17</a:t>
            </a:r>
            <a:endParaRPr sz="1599" b="1">
              <a:solidFill>
                <a:srgbClr val="FFFFFF"/>
              </a:solidFill>
              <a:latin typeface="Arial"/>
              <a:ea typeface="Arial"/>
              <a:cs typeface="Arial"/>
              <a:sym typeface="Arial"/>
            </a:endParaRPr>
          </a:p>
        </p:txBody>
      </p:sp>
      <p:sp>
        <p:nvSpPr>
          <p:cNvPr id="427" name="Google Shape;427;p18"/>
          <p:cNvSpPr/>
          <p:nvPr/>
        </p:nvSpPr>
        <p:spPr>
          <a:xfrm flipH="1">
            <a:off x="8869345" y="2519774"/>
            <a:ext cx="110466" cy="6902451"/>
          </a:xfrm>
          <a:prstGeom prst="rect">
            <a:avLst/>
          </a:prstGeom>
          <a:solidFill>
            <a:schemeClr val="lt1"/>
          </a:solidFill>
          <a:ln w="25400" cap="flat" cmpd="sng">
            <a:solidFill>
              <a:srgbClr val="21364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428" name="Google Shape;428;p18" descr="A blue sphere with black background&#10;&#10;AI-generated content may be incorrect."/>
          <p:cNvPicPr preferRelativeResize="0"/>
          <p:nvPr/>
        </p:nvPicPr>
        <p:blipFill rotWithShape="1">
          <a:blip r:embed="rId5">
            <a:alphaModFix/>
          </a:blip>
          <a:srcRect/>
          <a:stretch/>
        </p:blipFill>
        <p:spPr>
          <a:xfrm>
            <a:off x="11945751" y="2697256"/>
            <a:ext cx="2162175" cy="2438400"/>
          </a:xfrm>
          <a:prstGeom prst="rect">
            <a:avLst/>
          </a:prstGeom>
          <a:noFill/>
          <a:ln>
            <a:noFill/>
          </a:ln>
        </p:spPr>
      </p:pic>
      <p:pic>
        <p:nvPicPr>
          <p:cNvPr id="429" name="Google Shape;429;p18" descr="A blue circle with black background&#10;&#10;AI-generated content may be incorrect."/>
          <p:cNvPicPr preferRelativeResize="0"/>
          <p:nvPr/>
        </p:nvPicPr>
        <p:blipFill rotWithShape="1">
          <a:blip r:embed="rId6">
            <a:alphaModFix/>
          </a:blip>
          <a:srcRect/>
          <a:stretch/>
        </p:blipFill>
        <p:spPr>
          <a:xfrm>
            <a:off x="4084825" y="2568387"/>
            <a:ext cx="2171700" cy="2488536"/>
          </a:xfrm>
          <a:prstGeom prst="rect">
            <a:avLst/>
          </a:prstGeom>
          <a:noFill/>
          <a:ln>
            <a:noFill/>
          </a:ln>
        </p:spPr>
      </p:pic>
      <p:sp>
        <p:nvSpPr>
          <p:cNvPr id="430" name="Google Shape;430;p18"/>
          <p:cNvSpPr txBox="1"/>
          <p:nvPr/>
        </p:nvSpPr>
        <p:spPr>
          <a:xfrm>
            <a:off x="2282250" y="6118954"/>
            <a:ext cx="5594273" cy="1846659"/>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A managed relational database service supporting multiple engines like MySQL, PostgreSQL, and SQL Server</a:t>
            </a:r>
            <a:r>
              <a:rPr lang="en-US" sz="2400" u="none" strike="noStrike">
                <a:solidFill>
                  <a:srgbClr val="FFFFFF"/>
                </a:solidFill>
                <a:latin typeface="Calibri"/>
                <a:ea typeface="Calibri"/>
                <a:cs typeface="Calibri"/>
                <a:sym typeface="Calibri"/>
              </a:rPr>
              <a:t>. It </a:t>
            </a:r>
            <a:r>
              <a:rPr lang="en-US" sz="2400">
                <a:solidFill>
                  <a:srgbClr val="FFFFFF"/>
                </a:solidFill>
                <a:latin typeface="Calibri"/>
                <a:ea typeface="Calibri"/>
                <a:cs typeface="Calibri"/>
                <a:sym typeface="Calibri"/>
              </a:rPr>
              <a:t>automates database tasks like provisioning, backups, and scaling</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431" name="Google Shape;431;p18"/>
          <p:cNvSpPr txBox="1"/>
          <p:nvPr/>
        </p:nvSpPr>
        <p:spPr>
          <a:xfrm>
            <a:off x="10044212" y="6114779"/>
            <a:ext cx="5594273" cy="147732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A fully managed NoSQL database that delivers single-digit millisecond performance at any scale</a:t>
            </a:r>
            <a:r>
              <a:rPr lang="en-US" sz="2400" u="none" strike="noStrike">
                <a:solidFill>
                  <a:srgbClr val="FFFFFF"/>
                </a:solidFill>
                <a:latin typeface="Calibri"/>
                <a:ea typeface="Calibri"/>
                <a:cs typeface="Calibri"/>
                <a:sym typeface="Calibri"/>
              </a:rPr>
              <a:t>. It </a:t>
            </a:r>
            <a:r>
              <a:rPr lang="en-US" sz="2400">
                <a:solidFill>
                  <a:srgbClr val="FFFFFF"/>
                </a:solidFill>
                <a:latin typeface="Calibri"/>
                <a:ea typeface="Calibri"/>
                <a:cs typeface="Calibri"/>
                <a:sym typeface="Calibri"/>
              </a:rPr>
              <a:t>supports key-value and document data models with built-in security and backup</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432" name="Google Shape;432;p18"/>
          <p:cNvSpPr txBox="1"/>
          <p:nvPr/>
        </p:nvSpPr>
        <p:spPr>
          <a:xfrm>
            <a:off x="3085434" y="5318928"/>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AWS RDS</a:t>
            </a:r>
            <a:endParaRPr/>
          </a:p>
        </p:txBody>
      </p:sp>
      <p:sp>
        <p:nvSpPr>
          <p:cNvPr id="433" name="Google Shape;433;p18"/>
          <p:cNvSpPr txBox="1"/>
          <p:nvPr/>
        </p:nvSpPr>
        <p:spPr>
          <a:xfrm>
            <a:off x="11066601" y="5314753"/>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DynamoDB</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437"/>
        <p:cNvGrpSpPr/>
        <p:nvPr/>
      </p:nvGrpSpPr>
      <p:grpSpPr>
        <a:xfrm>
          <a:off x="0" y="0"/>
          <a:ext cx="0" cy="0"/>
          <a:chOff x="0" y="0"/>
          <a:chExt cx="0" cy="0"/>
        </a:xfrm>
      </p:grpSpPr>
      <p:sp>
        <p:nvSpPr>
          <p:cNvPr id="438" name="Google Shape;438;p19"/>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9" name="Google Shape;439;p19"/>
          <p:cNvSpPr/>
          <p:nvPr/>
        </p:nvSpPr>
        <p:spPr>
          <a:xfrm>
            <a:off x="-1158547" y="-1258365"/>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0" name="Google Shape;440;p19"/>
          <p:cNvSpPr/>
          <p:nvPr/>
        </p:nvSpPr>
        <p:spPr>
          <a:xfrm rot="10800000">
            <a:off x="14097000" y="7364825"/>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1" name="Google Shape;441;p19"/>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2" name="Google Shape;442;p19"/>
          <p:cNvSpPr txBox="1"/>
          <p:nvPr/>
        </p:nvSpPr>
        <p:spPr>
          <a:xfrm>
            <a:off x="4419600" y="337370"/>
            <a:ext cx="5394482" cy="1027204"/>
          </a:xfrm>
          <a:prstGeom prst="rect">
            <a:avLst/>
          </a:prstGeom>
          <a:noFill/>
          <a:ln>
            <a:noFill/>
          </a:ln>
        </p:spPr>
        <p:txBody>
          <a:bodyPr spcFirstLastPara="1" wrap="square" lIns="0" tIns="0" rIns="0" bIns="0" anchor="t" anchorCtr="0">
            <a:spAutoFit/>
          </a:bodyPr>
          <a:lstStyle/>
          <a:p>
            <a:pPr marL="0" marR="0" lvl="0" indent="0" algn="l" rtl="0">
              <a:lnSpc>
                <a:spcPct val="107930"/>
              </a:lnSpc>
              <a:spcBef>
                <a:spcPts val="0"/>
              </a:spcBef>
              <a:spcAft>
                <a:spcPts val="0"/>
              </a:spcAft>
              <a:buNone/>
            </a:pPr>
            <a:r>
              <a:rPr lang="en-US" sz="7200" b="1">
                <a:solidFill>
                  <a:srgbClr val="FFFFFF"/>
                </a:solidFill>
                <a:latin typeface="Arial"/>
                <a:ea typeface="Arial"/>
                <a:cs typeface="Arial"/>
                <a:sym typeface="Arial"/>
              </a:rPr>
              <a:t>AWS</a:t>
            </a:r>
            <a:endParaRPr/>
          </a:p>
        </p:txBody>
      </p:sp>
      <p:sp>
        <p:nvSpPr>
          <p:cNvPr id="443" name="Google Shape;443;p19"/>
          <p:cNvSpPr txBox="1"/>
          <p:nvPr/>
        </p:nvSpPr>
        <p:spPr>
          <a:xfrm>
            <a:off x="6990727" y="337370"/>
            <a:ext cx="7420884" cy="92333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a:solidFill>
                  <a:srgbClr val="FFFFFF"/>
                </a:solidFill>
                <a:latin typeface="Arial"/>
                <a:ea typeface="Arial"/>
                <a:cs typeface="Arial"/>
                <a:sym typeface="Arial"/>
              </a:rPr>
              <a:t>Networking Services</a:t>
            </a:r>
            <a:endParaRPr/>
          </a:p>
        </p:txBody>
      </p:sp>
      <p:sp>
        <p:nvSpPr>
          <p:cNvPr id="444" name="Google Shape;444;p19"/>
          <p:cNvSpPr txBox="1"/>
          <p:nvPr/>
        </p:nvSpPr>
        <p:spPr>
          <a:xfrm>
            <a:off x="16618968" y="9470174"/>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18</a:t>
            </a:r>
            <a:endParaRPr sz="1599" b="1">
              <a:solidFill>
                <a:srgbClr val="FFFFFF"/>
              </a:solidFill>
              <a:latin typeface="Arial"/>
              <a:ea typeface="Arial"/>
              <a:cs typeface="Arial"/>
              <a:sym typeface="Arial"/>
            </a:endParaRPr>
          </a:p>
        </p:txBody>
      </p:sp>
      <p:sp>
        <p:nvSpPr>
          <p:cNvPr id="445" name="Google Shape;445;p19"/>
          <p:cNvSpPr/>
          <p:nvPr/>
        </p:nvSpPr>
        <p:spPr>
          <a:xfrm flipH="1">
            <a:off x="8869345" y="2519774"/>
            <a:ext cx="110466" cy="6902451"/>
          </a:xfrm>
          <a:prstGeom prst="rect">
            <a:avLst/>
          </a:prstGeom>
          <a:solidFill>
            <a:schemeClr val="lt1"/>
          </a:solidFill>
          <a:ln w="25400" cap="flat" cmpd="sng">
            <a:solidFill>
              <a:srgbClr val="21364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446" name="Google Shape;446;p19"/>
          <p:cNvPicPr preferRelativeResize="0"/>
          <p:nvPr/>
        </p:nvPicPr>
        <p:blipFill rotWithShape="1">
          <a:blip r:embed="rId5">
            <a:alphaModFix/>
          </a:blip>
          <a:srcRect/>
          <a:stretch/>
        </p:blipFill>
        <p:spPr>
          <a:xfrm>
            <a:off x="3603812" y="2857241"/>
            <a:ext cx="1936377" cy="2345463"/>
          </a:xfrm>
          <a:prstGeom prst="rect">
            <a:avLst/>
          </a:prstGeom>
          <a:noFill/>
          <a:ln>
            <a:noFill/>
          </a:ln>
        </p:spPr>
      </p:pic>
      <p:pic>
        <p:nvPicPr>
          <p:cNvPr id="447" name="Google Shape;447;p19"/>
          <p:cNvPicPr preferRelativeResize="0"/>
          <p:nvPr/>
        </p:nvPicPr>
        <p:blipFill rotWithShape="1">
          <a:blip r:embed="rId6">
            <a:alphaModFix/>
          </a:blip>
          <a:srcRect/>
          <a:stretch/>
        </p:blipFill>
        <p:spPr>
          <a:xfrm>
            <a:off x="12290827" y="2847187"/>
            <a:ext cx="2003612" cy="2368215"/>
          </a:xfrm>
          <a:prstGeom prst="rect">
            <a:avLst/>
          </a:prstGeom>
          <a:noFill/>
          <a:ln>
            <a:noFill/>
          </a:ln>
        </p:spPr>
      </p:pic>
      <p:sp>
        <p:nvSpPr>
          <p:cNvPr id="448" name="Google Shape;448;p19"/>
          <p:cNvSpPr txBox="1"/>
          <p:nvPr/>
        </p:nvSpPr>
        <p:spPr>
          <a:xfrm>
            <a:off x="2282250" y="6118954"/>
            <a:ext cx="5594273" cy="147732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A scalable and highly available DNS and domain name registration service</a:t>
            </a:r>
            <a:r>
              <a:rPr lang="en-US" sz="2400" u="none" strike="noStrike">
                <a:solidFill>
                  <a:srgbClr val="FFFFFF"/>
                </a:solidFill>
                <a:latin typeface="Calibri"/>
                <a:ea typeface="Calibri"/>
                <a:cs typeface="Calibri"/>
                <a:sym typeface="Calibri"/>
              </a:rPr>
              <a:t>. It </a:t>
            </a:r>
            <a:r>
              <a:rPr lang="en-US" sz="2400">
                <a:solidFill>
                  <a:srgbClr val="FFFFFF"/>
                </a:solidFill>
                <a:latin typeface="Calibri"/>
                <a:ea typeface="Calibri"/>
                <a:cs typeface="Calibri"/>
                <a:sym typeface="Calibri"/>
              </a:rPr>
              <a:t>enables traffic routing, health checks, and domain management</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449" name="Google Shape;449;p19"/>
          <p:cNvSpPr txBox="1"/>
          <p:nvPr/>
        </p:nvSpPr>
        <p:spPr>
          <a:xfrm>
            <a:off x="10341705" y="6114779"/>
            <a:ext cx="5594273" cy="147732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Virtual Private Cloud allows users to create isolated network environments in AWS</a:t>
            </a:r>
            <a:r>
              <a:rPr lang="en-US" sz="2400" u="none" strike="noStrike">
                <a:solidFill>
                  <a:srgbClr val="FFFFFF"/>
                </a:solidFill>
                <a:latin typeface="Calibri"/>
                <a:ea typeface="Calibri"/>
                <a:cs typeface="Calibri"/>
                <a:sym typeface="Calibri"/>
              </a:rPr>
              <a:t>. It </a:t>
            </a:r>
            <a:r>
              <a:rPr lang="en-US" sz="2400">
                <a:solidFill>
                  <a:srgbClr val="FFFFFF"/>
                </a:solidFill>
                <a:latin typeface="Calibri"/>
                <a:ea typeface="Calibri"/>
                <a:cs typeface="Calibri"/>
                <a:sym typeface="Calibri"/>
              </a:rPr>
              <a:t>provides control over IP addressing, subnets, and network security</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450" name="Google Shape;450;p19"/>
          <p:cNvSpPr txBox="1"/>
          <p:nvPr/>
        </p:nvSpPr>
        <p:spPr>
          <a:xfrm>
            <a:off x="2615708" y="5397216"/>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Route 53</a:t>
            </a:r>
            <a:endParaRPr/>
          </a:p>
        </p:txBody>
      </p:sp>
      <p:sp>
        <p:nvSpPr>
          <p:cNvPr id="451" name="Google Shape;451;p19"/>
          <p:cNvSpPr txBox="1"/>
          <p:nvPr/>
        </p:nvSpPr>
        <p:spPr>
          <a:xfrm>
            <a:off x="11321297" y="5475503"/>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VPC</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455"/>
        <p:cNvGrpSpPr/>
        <p:nvPr/>
      </p:nvGrpSpPr>
      <p:grpSpPr>
        <a:xfrm>
          <a:off x="0" y="0"/>
          <a:ext cx="0" cy="0"/>
          <a:chOff x="0" y="0"/>
          <a:chExt cx="0" cy="0"/>
        </a:xfrm>
      </p:grpSpPr>
      <p:sp>
        <p:nvSpPr>
          <p:cNvPr id="456" name="Google Shape;456;p20"/>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7" name="Google Shape;457;p20"/>
          <p:cNvSpPr/>
          <p:nvPr/>
        </p:nvSpPr>
        <p:spPr>
          <a:xfrm>
            <a:off x="-1158547" y="-1258365"/>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8" name="Google Shape;458;p20"/>
          <p:cNvSpPr/>
          <p:nvPr/>
        </p:nvSpPr>
        <p:spPr>
          <a:xfrm rot="10800000">
            <a:off x="14097000" y="7364825"/>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9" name="Google Shape;459;p20"/>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0" name="Google Shape;460;p20"/>
          <p:cNvSpPr txBox="1"/>
          <p:nvPr/>
        </p:nvSpPr>
        <p:spPr>
          <a:xfrm>
            <a:off x="4419600" y="337370"/>
            <a:ext cx="5394482" cy="1027204"/>
          </a:xfrm>
          <a:prstGeom prst="rect">
            <a:avLst/>
          </a:prstGeom>
          <a:noFill/>
          <a:ln>
            <a:noFill/>
          </a:ln>
        </p:spPr>
        <p:txBody>
          <a:bodyPr spcFirstLastPara="1" wrap="square" lIns="0" tIns="0" rIns="0" bIns="0" anchor="t" anchorCtr="0">
            <a:spAutoFit/>
          </a:bodyPr>
          <a:lstStyle/>
          <a:p>
            <a:pPr marL="0" marR="0" lvl="0" indent="0" algn="l" rtl="0">
              <a:lnSpc>
                <a:spcPct val="107930"/>
              </a:lnSpc>
              <a:spcBef>
                <a:spcPts val="0"/>
              </a:spcBef>
              <a:spcAft>
                <a:spcPts val="0"/>
              </a:spcAft>
              <a:buNone/>
            </a:pPr>
            <a:r>
              <a:rPr lang="en-US" sz="7200" b="1">
                <a:solidFill>
                  <a:srgbClr val="FFFFFF"/>
                </a:solidFill>
                <a:latin typeface="Arial"/>
                <a:ea typeface="Arial"/>
                <a:cs typeface="Arial"/>
                <a:sym typeface="Arial"/>
              </a:rPr>
              <a:t>AWS</a:t>
            </a:r>
            <a:endParaRPr/>
          </a:p>
        </p:txBody>
      </p:sp>
      <p:sp>
        <p:nvSpPr>
          <p:cNvPr id="461" name="Google Shape;461;p20"/>
          <p:cNvSpPr txBox="1"/>
          <p:nvPr/>
        </p:nvSpPr>
        <p:spPr>
          <a:xfrm>
            <a:off x="6990727" y="337370"/>
            <a:ext cx="7420884" cy="92333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a:solidFill>
                  <a:srgbClr val="FFFFFF"/>
                </a:solidFill>
                <a:latin typeface="Arial"/>
                <a:ea typeface="Arial"/>
                <a:cs typeface="Arial"/>
                <a:sym typeface="Arial"/>
              </a:rPr>
              <a:t>Security Services</a:t>
            </a:r>
            <a:endParaRPr/>
          </a:p>
        </p:txBody>
      </p:sp>
      <p:sp>
        <p:nvSpPr>
          <p:cNvPr id="462" name="Google Shape;462;p20"/>
          <p:cNvSpPr txBox="1"/>
          <p:nvPr/>
        </p:nvSpPr>
        <p:spPr>
          <a:xfrm>
            <a:off x="16618968" y="9470174"/>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19</a:t>
            </a:r>
            <a:endParaRPr sz="1599" b="1">
              <a:solidFill>
                <a:srgbClr val="FFFFFF"/>
              </a:solidFill>
              <a:latin typeface="Arial"/>
              <a:ea typeface="Arial"/>
              <a:cs typeface="Arial"/>
              <a:sym typeface="Arial"/>
            </a:endParaRPr>
          </a:p>
        </p:txBody>
      </p:sp>
      <p:sp>
        <p:nvSpPr>
          <p:cNvPr id="463" name="Google Shape;463;p20"/>
          <p:cNvSpPr/>
          <p:nvPr/>
        </p:nvSpPr>
        <p:spPr>
          <a:xfrm flipH="1">
            <a:off x="8869345" y="2519774"/>
            <a:ext cx="110466" cy="6902451"/>
          </a:xfrm>
          <a:prstGeom prst="rect">
            <a:avLst/>
          </a:prstGeom>
          <a:solidFill>
            <a:schemeClr val="lt1"/>
          </a:solidFill>
          <a:ln w="25400" cap="flat" cmpd="sng">
            <a:solidFill>
              <a:srgbClr val="21364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464" name="Google Shape;464;p20"/>
          <p:cNvPicPr preferRelativeResize="0"/>
          <p:nvPr/>
        </p:nvPicPr>
        <p:blipFill rotWithShape="1">
          <a:blip r:embed="rId5">
            <a:alphaModFix/>
          </a:blip>
          <a:srcRect/>
          <a:stretch/>
        </p:blipFill>
        <p:spPr>
          <a:xfrm>
            <a:off x="4569824" y="2850086"/>
            <a:ext cx="1090941" cy="2080933"/>
          </a:xfrm>
          <a:prstGeom prst="rect">
            <a:avLst/>
          </a:prstGeom>
          <a:noFill/>
          <a:ln>
            <a:noFill/>
          </a:ln>
        </p:spPr>
      </p:pic>
      <p:pic>
        <p:nvPicPr>
          <p:cNvPr id="465" name="Google Shape;465;p20" descr="A green hexagon with a black background&#10;&#10;AI-generated content may be incorrect."/>
          <p:cNvPicPr preferRelativeResize="0"/>
          <p:nvPr/>
        </p:nvPicPr>
        <p:blipFill rotWithShape="1">
          <a:blip r:embed="rId6">
            <a:alphaModFix/>
          </a:blip>
          <a:srcRect/>
          <a:stretch/>
        </p:blipFill>
        <p:spPr>
          <a:xfrm>
            <a:off x="11851878" y="2909352"/>
            <a:ext cx="2238936" cy="2238936"/>
          </a:xfrm>
          <a:prstGeom prst="rect">
            <a:avLst/>
          </a:prstGeom>
          <a:noFill/>
          <a:ln>
            <a:noFill/>
          </a:ln>
        </p:spPr>
      </p:pic>
      <p:sp>
        <p:nvSpPr>
          <p:cNvPr id="466" name="Google Shape;466;p20"/>
          <p:cNvSpPr txBox="1"/>
          <p:nvPr/>
        </p:nvSpPr>
        <p:spPr>
          <a:xfrm>
            <a:off x="2282250" y="6118954"/>
            <a:ext cx="5594273" cy="147732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Identity and Access Management enables secure access control to AWS resources</a:t>
            </a:r>
            <a:r>
              <a:rPr lang="en-US" sz="2400" u="none" strike="noStrike">
                <a:solidFill>
                  <a:srgbClr val="FFFFFF"/>
                </a:solidFill>
                <a:latin typeface="Calibri"/>
                <a:ea typeface="Calibri"/>
                <a:cs typeface="Calibri"/>
                <a:sym typeface="Calibri"/>
              </a:rPr>
              <a:t>. It </a:t>
            </a:r>
            <a:r>
              <a:rPr lang="en-US" sz="2400">
                <a:solidFill>
                  <a:srgbClr val="FFFFFF"/>
                </a:solidFill>
                <a:latin typeface="Calibri"/>
                <a:ea typeface="Calibri"/>
                <a:cs typeface="Calibri"/>
                <a:sym typeface="Calibri"/>
              </a:rPr>
              <a:t>allows users to define policies, roles, and permissions for fine-grained security</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467" name="Google Shape;467;p20"/>
          <p:cNvSpPr txBox="1"/>
          <p:nvPr/>
        </p:nvSpPr>
        <p:spPr>
          <a:xfrm>
            <a:off x="9887636" y="6114779"/>
            <a:ext cx="5594273" cy="1477328"/>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400">
                <a:solidFill>
                  <a:srgbClr val="FFFFFF"/>
                </a:solidFill>
                <a:latin typeface="Calibri"/>
                <a:ea typeface="Calibri"/>
                <a:cs typeface="Calibri"/>
                <a:sym typeface="Calibri"/>
              </a:rPr>
              <a:t>A managed DDoS protection service that safeguards AWS applications against attacks</a:t>
            </a:r>
            <a:r>
              <a:rPr lang="en-US" sz="2400" u="none" strike="noStrike">
                <a:solidFill>
                  <a:srgbClr val="FFFFFF"/>
                </a:solidFill>
                <a:latin typeface="Calibri"/>
                <a:ea typeface="Calibri"/>
                <a:cs typeface="Calibri"/>
                <a:sym typeface="Calibri"/>
              </a:rPr>
              <a:t>. It </a:t>
            </a:r>
            <a:r>
              <a:rPr lang="en-US" sz="2400">
                <a:solidFill>
                  <a:srgbClr val="FFFFFF"/>
                </a:solidFill>
                <a:latin typeface="Calibri"/>
                <a:ea typeface="Calibri"/>
                <a:cs typeface="Calibri"/>
                <a:sym typeface="Calibri"/>
              </a:rPr>
              <a:t>provides automatic detection and mitigation to ensure application availability</a:t>
            </a:r>
            <a:r>
              <a:rPr lang="en-US" sz="2400" u="none" strike="noStrike">
                <a:solidFill>
                  <a:srgbClr val="FFFFFF"/>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468" name="Google Shape;468;p20"/>
          <p:cNvSpPr txBox="1"/>
          <p:nvPr/>
        </p:nvSpPr>
        <p:spPr>
          <a:xfrm>
            <a:off x="3085434" y="5318928"/>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IAM</a:t>
            </a:r>
            <a:endParaRPr/>
          </a:p>
        </p:txBody>
      </p:sp>
      <p:sp>
        <p:nvSpPr>
          <p:cNvPr id="469" name="Google Shape;469;p20"/>
          <p:cNvSpPr txBox="1"/>
          <p:nvPr/>
        </p:nvSpPr>
        <p:spPr>
          <a:xfrm>
            <a:off x="11019629" y="5314753"/>
            <a:ext cx="3912584"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lt1"/>
                </a:solidFill>
                <a:latin typeface="Calibri"/>
                <a:ea typeface="Calibri"/>
                <a:cs typeface="Calibri"/>
                <a:sym typeface="Calibri"/>
              </a:rPr>
              <a:t>AWS Shield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473"/>
        <p:cNvGrpSpPr/>
        <p:nvPr/>
      </p:nvGrpSpPr>
      <p:grpSpPr>
        <a:xfrm>
          <a:off x="0" y="0"/>
          <a:ext cx="0" cy="0"/>
          <a:chOff x="0" y="0"/>
          <a:chExt cx="0" cy="0"/>
        </a:xfrm>
      </p:grpSpPr>
      <p:sp>
        <p:nvSpPr>
          <p:cNvPr id="474" name="Google Shape;474;p21"/>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5" name="Google Shape;475;p21"/>
          <p:cNvSpPr/>
          <p:nvPr/>
        </p:nvSpPr>
        <p:spPr>
          <a:xfrm>
            <a:off x="-914400" y="-1424011"/>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6" name="Google Shape;476;p21"/>
          <p:cNvSpPr/>
          <p:nvPr/>
        </p:nvSpPr>
        <p:spPr>
          <a:xfrm rot="10800000">
            <a:off x="14097000" y="7581900"/>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7" name="Google Shape;477;p21"/>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8" name="Google Shape;478;p21"/>
          <p:cNvSpPr/>
          <p:nvPr/>
        </p:nvSpPr>
        <p:spPr>
          <a:xfrm>
            <a:off x="2339976" y="3133887"/>
            <a:ext cx="4733345" cy="5597905"/>
          </a:xfrm>
          <a:custGeom>
            <a:avLst/>
            <a:gdLst/>
            <a:ahLst/>
            <a:cxnLst/>
            <a:rect l="l" t="t" r="r" b="b"/>
            <a:pathLst>
              <a:path w="4733345" h="5597905" extrusionOk="0">
                <a:moveTo>
                  <a:pt x="0" y="0"/>
                </a:moveTo>
                <a:lnTo>
                  <a:pt x="4733344" y="0"/>
                </a:lnTo>
                <a:lnTo>
                  <a:pt x="4733344" y="5597905"/>
                </a:lnTo>
                <a:lnTo>
                  <a:pt x="0" y="5597905"/>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9" name="Google Shape;479;p21"/>
          <p:cNvSpPr/>
          <p:nvPr/>
        </p:nvSpPr>
        <p:spPr>
          <a:xfrm>
            <a:off x="5729934" y="1872166"/>
            <a:ext cx="2773929" cy="2209962"/>
          </a:xfrm>
          <a:custGeom>
            <a:avLst/>
            <a:gdLst/>
            <a:ahLst/>
            <a:cxnLst/>
            <a:rect l="l" t="t" r="r" b="b"/>
            <a:pathLst>
              <a:path w="2773929" h="2209962" extrusionOk="0">
                <a:moveTo>
                  <a:pt x="0" y="0"/>
                </a:moveTo>
                <a:lnTo>
                  <a:pt x="2773929" y="0"/>
                </a:lnTo>
                <a:lnTo>
                  <a:pt x="2773929" y="2209963"/>
                </a:lnTo>
                <a:lnTo>
                  <a:pt x="0" y="2209963"/>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0" name="Google Shape;480;p21"/>
          <p:cNvSpPr txBox="1"/>
          <p:nvPr/>
        </p:nvSpPr>
        <p:spPr>
          <a:xfrm>
            <a:off x="9050601" y="4421202"/>
            <a:ext cx="5394482" cy="96372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a:solidFill>
                  <a:srgbClr val="FFFFFF"/>
                </a:solidFill>
                <a:latin typeface="Arial"/>
                <a:ea typeface="Arial"/>
                <a:cs typeface="Arial"/>
                <a:sym typeface="Arial"/>
              </a:rPr>
              <a:t>Time for QnA</a:t>
            </a:r>
            <a:endParaRPr/>
          </a:p>
        </p:txBody>
      </p:sp>
      <p:sp>
        <p:nvSpPr>
          <p:cNvPr id="481" name="Google Shape;481;p21"/>
          <p:cNvSpPr txBox="1"/>
          <p:nvPr/>
        </p:nvSpPr>
        <p:spPr>
          <a:xfrm>
            <a:off x="9050601" y="5088659"/>
            <a:ext cx="7761558" cy="120332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7000">
                <a:solidFill>
                  <a:srgbClr val="FFFFFF"/>
                </a:solidFill>
                <a:latin typeface="Arial"/>
                <a:ea typeface="Arial"/>
                <a:cs typeface="Arial"/>
                <a:sym typeface="Arial"/>
              </a:rPr>
              <a:t>Ask away!!!</a:t>
            </a:r>
            <a:endParaRPr/>
          </a:p>
        </p:txBody>
      </p:sp>
      <p:sp>
        <p:nvSpPr>
          <p:cNvPr id="482" name="Google Shape;482;p21"/>
          <p:cNvSpPr txBox="1"/>
          <p:nvPr/>
        </p:nvSpPr>
        <p:spPr>
          <a:xfrm>
            <a:off x="16812159" y="9639300"/>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20</a:t>
            </a:r>
            <a:endParaRPr sz="1599" b="1">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110">
          <a:extLst>
            <a:ext uri="{FF2B5EF4-FFF2-40B4-BE49-F238E27FC236}">
              <a16:creationId xmlns:a16="http://schemas.microsoft.com/office/drawing/2014/main" id="{A68BC39F-6C01-D5C9-AD09-2E53661F0D73}"/>
            </a:ext>
          </a:extLst>
        </p:cNvPr>
        <p:cNvGrpSpPr/>
        <p:nvPr/>
      </p:nvGrpSpPr>
      <p:grpSpPr>
        <a:xfrm>
          <a:off x="0" y="0"/>
          <a:ext cx="0" cy="0"/>
          <a:chOff x="0" y="0"/>
          <a:chExt cx="0" cy="0"/>
        </a:xfrm>
      </p:grpSpPr>
      <p:sp>
        <p:nvSpPr>
          <p:cNvPr id="111" name="Google Shape;111;p3">
            <a:extLst>
              <a:ext uri="{FF2B5EF4-FFF2-40B4-BE49-F238E27FC236}">
                <a16:creationId xmlns:a16="http://schemas.microsoft.com/office/drawing/2014/main" id="{29FC9C69-3FFC-F897-69CA-F2769A64A06D}"/>
              </a:ext>
            </a:extLst>
          </p:cNvPr>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 name="Google Shape;112;p3">
            <a:extLst>
              <a:ext uri="{FF2B5EF4-FFF2-40B4-BE49-F238E27FC236}">
                <a16:creationId xmlns:a16="http://schemas.microsoft.com/office/drawing/2014/main" id="{F0F073C9-B110-F2B1-C65E-0C5D76426FB8}"/>
              </a:ext>
            </a:extLst>
          </p:cNvPr>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3" name="Google Shape;113;p3">
            <a:extLst>
              <a:ext uri="{FF2B5EF4-FFF2-40B4-BE49-F238E27FC236}">
                <a16:creationId xmlns:a16="http://schemas.microsoft.com/office/drawing/2014/main" id="{E5476485-18AF-48C5-C927-593E4C9A9527}"/>
              </a:ext>
            </a:extLst>
          </p:cNvPr>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4" name="Google Shape;114;p3">
            <a:extLst>
              <a:ext uri="{FF2B5EF4-FFF2-40B4-BE49-F238E27FC236}">
                <a16:creationId xmlns:a16="http://schemas.microsoft.com/office/drawing/2014/main" id="{D5D95A70-DF49-1310-8D5C-2F4C3284E352}"/>
              </a:ext>
            </a:extLst>
          </p:cNvPr>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5" name="Google Shape;115;p3">
            <a:extLst>
              <a:ext uri="{FF2B5EF4-FFF2-40B4-BE49-F238E27FC236}">
                <a16:creationId xmlns:a16="http://schemas.microsoft.com/office/drawing/2014/main" id="{40B0BE17-E49C-2374-AFE3-F0AE773ED880}"/>
              </a:ext>
            </a:extLst>
          </p:cNvPr>
          <p:cNvSpPr txBox="1"/>
          <p:nvPr/>
        </p:nvSpPr>
        <p:spPr>
          <a:xfrm>
            <a:off x="2116678" y="337370"/>
            <a:ext cx="5394482" cy="96372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dirty="0">
                <a:solidFill>
                  <a:srgbClr val="FFFFFF"/>
                </a:solidFill>
                <a:latin typeface="Arial"/>
                <a:ea typeface="Arial"/>
                <a:cs typeface="Arial"/>
                <a:sym typeface="Arial"/>
              </a:rPr>
              <a:t>What is</a:t>
            </a:r>
            <a:endParaRPr dirty="0"/>
          </a:p>
        </p:txBody>
      </p:sp>
      <p:sp>
        <p:nvSpPr>
          <p:cNvPr id="116" name="Google Shape;116;p3">
            <a:extLst>
              <a:ext uri="{FF2B5EF4-FFF2-40B4-BE49-F238E27FC236}">
                <a16:creationId xmlns:a16="http://schemas.microsoft.com/office/drawing/2014/main" id="{14D3BFEA-3F65-67C8-FB87-488CE98D15C6}"/>
              </a:ext>
            </a:extLst>
          </p:cNvPr>
          <p:cNvSpPr txBox="1"/>
          <p:nvPr/>
        </p:nvSpPr>
        <p:spPr>
          <a:xfrm>
            <a:off x="2116678" y="1077750"/>
            <a:ext cx="8115300" cy="1504130"/>
          </a:xfrm>
          <a:prstGeom prst="rect">
            <a:avLst/>
          </a:prstGeom>
          <a:noFill/>
          <a:ln>
            <a:noFill/>
          </a:ln>
        </p:spPr>
        <p:txBody>
          <a:bodyPr spcFirstLastPara="1" wrap="square" lIns="0" tIns="0" rIns="0" bIns="0" anchor="t" anchorCtr="0">
            <a:spAutoFit/>
          </a:bodyPr>
          <a:lstStyle/>
          <a:p>
            <a:pPr marL="0" marR="0" lvl="0" indent="0" algn="l" rtl="0">
              <a:lnSpc>
                <a:spcPct val="181481"/>
              </a:lnSpc>
              <a:spcBef>
                <a:spcPts val="0"/>
              </a:spcBef>
              <a:spcAft>
                <a:spcPts val="0"/>
              </a:spcAft>
              <a:buNone/>
            </a:pPr>
            <a:r>
              <a:rPr lang="en-US" sz="5400" dirty="0">
                <a:solidFill>
                  <a:srgbClr val="FFFFFF"/>
                </a:solidFill>
                <a:latin typeface="Arial"/>
                <a:ea typeface="Arial"/>
                <a:cs typeface="Arial"/>
                <a:sym typeface="Arial"/>
              </a:rPr>
              <a:t>WEB-SERVER?</a:t>
            </a:r>
            <a:endParaRPr dirty="0"/>
          </a:p>
        </p:txBody>
      </p:sp>
      <p:sp>
        <p:nvSpPr>
          <p:cNvPr id="117" name="Google Shape;117;p3">
            <a:extLst>
              <a:ext uri="{FF2B5EF4-FFF2-40B4-BE49-F238E27FC236}">
                <a16:creationId xmlns:a16="http://schemas.microsoft.com/office/drawing/2014/main" id="{AB803077-1421-3BBB-6393-279417F9D985}"/>
              </a:ext>
            </a:extLst>
          </p:cNvPr>
          <p:cNvSpPr txBox="1"/>
          <p:nvPr/>
        </p:nvSpPr>
        <p:spPr>
          <a:xfrm>
            <a:off x="1028700" y="2776893"/>
            <a:ext cx="15142622" cy="7171194"/>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3200" u="none" strike="noStrike" dirty="0">
                <a:solidFill>
                  <a:srgbClr val="FFFFFF"/>
                </a:solidFill>
                <a:latin typeface="Arial"/>
                <a:ea typeface="Arial"/>
                <a:cs typeface="Arial"/>
                <a:sym typeface="Arial"/>
              </a:rPr>
              <a:t>A </a:t>
            </a:r>
            <a:r>
              <a:rPr lang="en-US" sz="3200" b="1" u="none" strike="noStrike" dirty="0">
                <a:solidFill>
                  <a:srgbClr val="FFFFFF"/>
                </a:solidFill>
                <a:latin typeface="Arial"/>
                <a:ea typeface="Arial"/>
                <a:cs typeface="Arial"/>
                <a:sym typeface="Arial"/>
              </a:rPr>
              <a:t>web server is simply a program </a:t>
            </a:r>
            <a:r>
              <a:rPr lang="en-US" sz="3200" u="none" strike="noStrike" dirty="0">
                <a:solidFill>
                  <a:srgbClr val="FFFFFF"/>
                </a:solidFill>
                <a:latin typeface="Arial"/>
                <a:ea typeface="Arial"/>
                <a:cs typeface="Arial"/>
                <a:sym typeface="Arial"/>
              </a:rPr>
              <a:t>that binds to an </a:t>
            </a:r>
            <a:r>
              <a:rPr lang="en-US" sz="3200" b="1" u="none" strike="noStrike" dirty="0">
                <a:solidFill>
                  <a:srgbClr val="FFFFFF"/>
                </a:solidFill>
                <a:latin typeface="Arial"/>
                <a:ea typeface="Arial"/>
                <a:cs typeface="Arial"/>
                <a:sym typeface="Arial"/>
              </a:rPr>
              <a:t>IP address and port</a:t>
            </a:r>
            <a:r>
              <a:rPr lang="en-US" sz="3200" u="none" strike="noStrike" dirty="0">
                <a:solidFill>
                  <a:srgbClr val="FFFFFF"/>
                </a:solidFill>
                <a:latin typeface="Arial"/>
                <a:ea typeface="Arial"/>
                <a:cs typeface="Arial"/>
                <a:sym typeface="Arial"/>
              </a:rPr>
              <a:t> and passively listens for the incoming requests from clients (like web browsers, mobile apps, other servers, etc</a:t>
            </a:r>
            <a:r>
              <a:rPr lang="en-US" sz="3200" dirty="0">
                <a:solidFill>
                  <a:srgbClr val="FFFFFF"/>
                </a:solidFill>
              </a:rPr>
              <a:t>.</a:t>
            </a:r>
            <a:r>
              <a:rPr lang="en-US" sz="3200" u="none" strike="noStrike" dirty="0">
                <a:solidFill>
                  <a:srgbClr val="FFFFFF"/>
                </a:solidFill>
                <a:latin typeface="Arial"/>
                <a:ea typeface="Arial"/>
                <a:cs typeface="Arial"/>
                <a:sym typeface="Arial"/>
              </a:rPr>
              <a:t> )</a:t>
            </a:r>
          </a:p>
          <a:p>
            <a:pPr marL="0" marR="0" lvl="0" indent="0" algn="just" rtl="0">
              <a:spcBef>
                <a:spcPts val="0"/>
              </a:spcBef>
              <a:spcAft>
                <a:spcPts val="0"/>
              </a:spcAft>
              <a:buNone/>
            </a:pPr>
            <a:endParaRPr lang="en-US" sz="3200" dirty="0">
              <a:solidFill>
                <a:srgbClr val="FFFFFF"/>
              </a:solidFill>
            </a:endParaRPr>
          </a:p>
          <a:p>
            <a:pPr marL="0" marR="0" lvl="0" indent="0" algn="just" rtl="0">
              <a:spcBef>
                <a:spcPts val="0"/>
              </a:spcBef>
              <a:spcAft>
                <a:spcPts val="0"/>
              </a:spcAft>
              <a:buNone/>
            </a:pPr>
            <a:r>
              <a:rPr lang="en-US" sz="3200" u="none" strike="noStrike" dirty="0">
                <a:solidFill>
                  <a:srgbClr val="FFFFFF"/>
                </a:solidFill>
                <a:latin typeface="Arial"/>
                <a:ea typeface="Arial"/>
                <a:cs typeface="Arial"/>
                <a:sym typeface="Arial"/>
              </a:rPr>
              <a:t>When a request arrives, the web server processes the request and then sends back the response as web pages, APIs or other content. </a:t>
            </a:r>
          </a:p>
          <a:p>
            <a:pPr marL="0" marR="0" lvl="0" indent="0" algn="just" rtl="0">
              <a:spcBef>
                <a:spcPts val="0"/>
              </a:spcBef>
              <a:spcAft>
                <a:spcPts val="0"/>
              </a:spcAft>
              <a:buNone/>
            </a:pPr>
            <a:endParaRPr lang="en-US" sz="3200" dirty="0">
              <a:solidFill>
                <a:srgbClr val="FFFFFF"/>
              </a:solidFill>
            </a:endParaRPr>
          </a:p>
          <a:p>
            <a:pPr marL="0" marR="0" lvl="0" indent="0" algn="just" rtl="0">
              <a:spcBef>
                <a:spcPts val="0"/>
              </a:spcBef>
              <a:spcAft>
                <a:spcPts val="0"/>
              </a:spcAft>
              <a:buNone/>
            </a:pPr>
            <a:r>
              <a:rPr lang="en-US" sz="3200" dirty="0">
                <a:solidFill>
                  <a:srgbClr val="FFFFFF"/>
                </a:solidFill>
              </a:rPr>
              <a:t>Ports 0-1023 are called "privileged ports" because they are assigned to well-known services. You need to provide administrative privilege for a service to listen on these ports</a:t>
            </a:r>
            <a:endParaRPr lang="en-US" sz="3200" u="none" strike="noStrike" dirty="0">
              <a:solidFill>
                <a:srgbClr val="FFFFFF"/>
              </a:solidFill>
              <a:latin typeface="Arial"/>
              <a:ea typeface="Arial"/>
              <a:cs typeface="Arial"/>
              <a:sym typeface="Arial"/>
            </a:endParaRPr>
          </a:p>
          <a:p>
            <a:pPr marL="0" marR="0" lvl="0" indent="0" algn="just" rtl="0">
              <a:spcBef>
                <a:spcPts val="0"/>
              </a:spcBef>
              <a:spcAft>
                <a:spcPts val="0"/>
              </a:spcAft>
              <a:buNone/>
            </a:pPr>
            <a:endParaRPr lang="en-US" sz="3200" dirty="0">
              <a:solidFill>
                <a:srgbClr val="FFFFFF"/>
              </a:solidFill>
            </a:endParaRPr>
          </a:p>
          <a:p>
            <a:pPr marL="0" marR="0" lvl="0" indent="0" algn="just" rtl="0">
              <a:spcBef>
                <a:spcPts val="0"/>
              </a:spcBef>
              <a:spcAft>
                <a:spcPts val="0"/>
              </a:spcAft>
              <a:buNone/>
            </a:pPr>
            <a:r>
              <a:rPr lang="en-US" sz="3200" u="none" strike="noStrike" dirty="0">
                <a:solidFill>
                  <a:srgbClr val="FFFFFF"/>
                </a:solidFill>
                <a:latin typeface="Arial"/>
                <a:ea typeface="Arial"/>
                <a:cs typeface="Arial"/>
                <a:sym typeface="Arial"/>
              </a:rPr>
              <a:t>By Default, </a:t>
            </a:r>
          </a:p>
          <a:p>
            <a:pPr marL="0" marR="0" lvl="0" indent="0" algn="just" rtl="0">
              <a:spcBef>
                <a:spcPts val="0"/>
              </a:spcBef>
              <a:spcAft>
                <a:spcPts val="0"/>
              </a:spcAft>
              <a:buNone/>
            </a:pPr>
            <a:r>
              <a:rPr lang="en-US" sz="3200" u="none" strike="noStrike" dirty="0">
                <a:solidFill>
                  <a:srgbClr val="FFFFFF"/>
                </a:solidFill>
                <a:latin typeface="Arial"/>
                <a:ea typeface="Arial"/>
                <a:cs typeface="Arial"/>
                <a:sym typeface="Arial"/>
              </a:rPr>
              <a:t>HTTP – PORT 80</a:t>
            </a:r>
          </a:p>
          <a:p>
            <a:pPr marL="0" marR="0" lvl="0" indent="0" algn="just" rtl="0">
              <a:spcBef>
                <a:spcPts val="0"/>
              </a:spcBef>
              <a:spcAft>
                <a:spcPts val="0"/>
              </a:spcAft>
              <a:buNone/>
            </a:pPr>
            <a:r>
              <a:rPr lang="en-US" sz="3200" dirty="0">
                <a:solidFill>
                  <a:srgbClr val="FFFFFF"/>
                </a:solidFill>
              </a:rPr>
              <a:t>HTTPS – PORT 443</a:t>
            </a:r>
          </a:p>
          <a:p>
            <a:pPr marL="0" marR="0" lvl="0" indent="0" algn="just" rtl="0">
              <a:spcBef>
                <a:spcPts val="0"/>
              </a:spcBef>
              <a:spcAft>
                <a:spcPts val="0"/>
              </a:spcAft>
              <a:buNone/>
            </a:pPr>
            <a:endParaRPr lang="en-US" sz="1800" dirty="0"/>
          </a:p>
        </p:txBody>
      </p:sp>
      <p:sp>
        <p:nvSpPr>
          <p:cNvPr id="118" name="Google Shape;118;p3">
            <a:extLst>
              <a:ext uri="{FF2B5EF4-FFF2-40B4-BE49-F238E27FC236}">
                <a16:creationId xmlns:a16="http://schemas.microsoft.com/office/drawing/2014/main" id="{6B29C6F9-15AF-A641-ED0C-E30EEBEB7371}"/>
              </a:ext>
            </a:extLst>
          </p:cNvPr>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03</a:t>
            </a:r>
            <a:endParaRPr sz="1599" b="1">
              <a:solidFill>
                <a:srgbClr val="FFFFFF"/>
              </a:solidFill>
              <a:latin typeface="Arial"/>
              <a:ea typeface="Arial"/>
              <a:cs typeface="Arial"/>
              <a:sym typeface="Arial"/>
            </a:endParaRPr>
          </a:p>
        </p:txBody>
      </p:sp>
    </p:spTree>
    <p:extLst>
      <p:ext uri="{BB962C8B-B14F-4D97-AF65-F5344CB8AC3E}">
        <p14:creationId xmlns:p14="http://schemas.microsoft.com/office/powerpoint/2010/main" val="3178084705"/>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486"/>
        <p:cNvGrpSpPr/>
        <p:nvPr/>
      </p:nvGrpSpPr>
      <p:grpSpPr>
        <a:xfrm>
          <a:off x="0" y="0"/>
          <a:ext cx="0" cy="0"/>
          <a:chOff x="0" y="0"/>
          <a:chExt cx="0" cy="0"/>
        </a:xfrm>
      </p:grpSpPr>
      <p:sp>
        <p:nvSpPr>
          <p:cNvPr id="487" name="Google Shape;487;p22"/>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8" name="Google Shape;488;p22"/>
          <p:cNvSpPr/>
          <p:nvPr/>
        </p:nvSpPr>
        <p:spPr>
          <a:xfrm>
            <a:off x="-674284" y="-133350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9" name="Google Shape;489;p22"/>
          <p:cNvSpPr/>
          <p:nvPr/>
        </p:nvSpPr>
        <p:spPr>
          <a:xfrm rot="10800000">
            <a:off x="14429897" y="7880477"/>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0" name="Google Shape;490;p22"/>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91" name="Google Shape;491;p22"/>
          <p:cNvSpPr txBox="1"/>
          <p:nvPr/>
        </p:nvSpPr>
        <p:spPr>
          <a:xfrm>
            <a:off x="1718042" y="3229030"/>
            <a:ext cx="14851916" cy="2876654"/>
          </a:xfrm>
          <a:prstGeom prst="rect">
            <a:avLst/>
          </a:prstGeom>
          <a:noFill/>
          <a:ln>
            <a:noFill/>
          </a:ln>
        </p:spPr>
        <p:txBody>
          <a:bodyPr spcFirstLastPara="1" wrap="square" lIns="0" tIns="0" rIns="0" bIns="0" anchor="t" anchorCtr="0">
            <a:spAutoFit/>
          </a:bodyPr>
          <a:lstStyle/>
          <a:p>
            <a:pPr marL="0" marR="0" lvl="0" indent="0" algn="ctr" rtl="0">
              <a:lnSpc>
                <a:spcPct val="139998"/>
              </a:lnSpc>
              <a:spcBef>
                <a:spcPts val="0"/>
              </a:spcBef>
              <a:spcAft>
                <a:spcPts val="0"/>
              </a:spcAft>
              <a:buNone/>
            </a:pPr>
            <a:r>
              <a:rPr lang="en-US" sz="16808" b="1">
                <a:solidFill>
                  <a:srgbClr val="FFFFFF"/>
                </a:solidFill>
                <a:latin typeface="Arial"/>
                <a:ea typeface="Arial"/>
                <a:cs typeface="Arial"/>
                <a:sym typeface="Arial"/>
              </a:rPr>
              <a:t>THANK YOU</a:t>
            </a:r>
            <a:endParaRPr/>
          </a:p>
        </p:txBody>
      </p:sp>
      <p:sp>
        <p:nvSpPr>
          <p:cNvPr id="492" name="Google Shape;492;p22"/>
          <p:cNvSpPr txBox="1"/>
          <p:nvPr/>
        </p:nvSpPr>
        <p:spPr>
          <a:xfrm>
            <a:off x="16822223" y="9715500"/>
            <a:ext cx="912344" cy="222377"/>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a:solidFill>
                  <a:srgbClr val="FFFFFF"/>
                </a:solidFill>
                <a:latin typeface="Arial"/>
                <a:ea typeface="Arial"/>
                <a:cs typeface="Arial"/>
                <a:sym typeface="Arial"/>
              </a:rPr>
              <a:t>Page 21</a:t>
            </a:r>
            <a:endParaRPr sz="1599" b="1">
              <a:solidFill>
                <a:srgbClr val="FFFFFF"/>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110">
          <a:extLst>
            <a:ext uri="{FF2B5EF4-FFF2-40B4-BE49-F238E27FC236}">
              <a16:creationId xmlns:a16="http://schemas.microsoft.com/office/drawing/2014/main" id="{1B85DFA5-750D-968C-D4F8-F1F9449B84BC}"/>
            </a:ext>
          </a:extLst>
        </p:cNvPr>
        <p:cNvGrpSpPr/>
        <p:nvPr/>
      </p:nvGrpSpPr>
      <p:grpSpPr>
        <a:xfrm>
          <a:off x="0" y="0"/>
          <a:ext cx="0" cy="0"/>
          <a:chOff x="0" y="0"/>
          <a:chExt cx="0" cy="0"/>
        </a:xfrm>
      </p:grpSpPr>
      <p:sp>
        <p:nvSpPr>
          <p:cNvPr id="111" name="Google Shape;111;p3">
            <a:extLst>
              <a:ext uri="{FF2B5EF4-FFF2-40B4-BE49-F238E27FC236}">
                <a16:creationId xmlns:a16="http://schemas.microsoft.com/office/drawing/2014/main" id="{74338930-D625-D206-A50B-0C0ABB39BF50}"/>
              </a:ext>
            </a:extLst>
          </p:cNvPr>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 name="Google Shape;112;p3">
            <a:extLst>
              <a:ext uri="{FF2B5EF4-FFF2-40B4-BE49-F238E27FC236}">
                <a16:creationId xmlns:a16="http://schemas.microsoft.com/office/drawing/2014/main" id="{89EE68EC-1818-D2FF-D829-6E7D7C4678E6}"/>
              </a:ext>
            </a:extLst>
          </p:cNvPr>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3" name="Google Shape;113;p3">
            <a:extLst>
              <a:ext uri="{FF2B5EF4-FFF2-40B4-BE49-F238E27FC236}">
                <a16:creationId xmlns:a16="http://schemas.microsoft.com/office/drawing/2014/main" id="{2BC4825C-EE42-CF41-71F9-04E2B51B3B34}"/>
              </a:ext>
            </a:extLst>
          </p:cNvPr>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14" name="Google Shape;114;p3">
            <a:extLst>
              <a:ext uri="{FF2B5EF4-FFF2-40B4-BE49-F238E27FC236}">
                <a16:creationId xmlns:a16="http://schemas.microsoft.com/office/drawing/2014/main" id="{F7C6FA8E-2C0E-3701-65A6-EA241A68A018}"/>
              </a:ext>
            </a:extLst>
          </p:cNvPr>
          <p:cNvSpPr/>
          <p:nvPr/>
        </p:nvSpPr>
        <p:spPr>
          <a:xfrm>
            <a:off x="-4178674" y="6362490"/>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5" name="Google Shape;115;p3">
            <a:extLst>
              <a:ext uri="{FF2B5EF4-FFF2-40B4-BE49-F238E27FC236}">
                <a16:creationId xmlns:a16="http://schemas.microsoft.com/office/drawing/2014/main" id="{C5730D16-0475-6F09-3193-068AF69944C9}"/>
              </a:ext>
            </a:extLst>
          </p:cNvPr>
          <p:cNvSpPr txBox="1"/>
          <p:nvPr/>
        </p:nvSpPr>
        <p:spPr>
          <a:xfrm>
            <a:off x="2116678" y="337370"/>
            <a:ext cx="5394482" cy="96372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dirty="0">
                <a:solidFill>
                  <a:srgbClr val="FFFFFF"/>
                </a:solidFill>
                <a:latin typeface="Arial"/>
                <a:ea typeface="Arial"/>
                <a:cs typeface="Arial"/>
                <a:sym typeface="Arial"/>
              </a:rPr>
              <a:t>What is</a:t>
            </a:r>
            <a:endParaRPr dirty="0"/>
          </a:p>
        </p:txBody>
      </p:sp>
      <p:sp>
        <p:nvSpPr>
          <p:cNvPr id="116" name="Google Shape;116;p3">
            <a:extLst>
              <a:ext uri="{FF2B5EF4-FFF2-40B4-BE49-F238E27FC236}">
                <a16:creationId xmlns:a16="http://schemas.microsoft.com/office/drawing/2014/main" id="{435026D9-7BD7-2088-1C66-C419C44CF5CF}"/>
              </a:ext>
            </a:extLst>
          </p:cNvPr>
          <p:cNvSpPr txBox="1"/>
          <p:nvPr/>
        </p:nvSpPr>
        <p:spPr>
          <a:xfrm>
            <a:off x="2116678" y="1077750"/>
            <a:ext cx="8115300" cy="1504130"/>
          </a:xfrm>
          <a:prstGeom prst="rect">
            <a:avLst/>
          </a:prstGeom>
          <a:noFill/>
          <a:ln>
            <a:noFill/>
          </a:ln>
        </p:spPr>
        <p:txBody>
          <a:bodyPr spcFirstLastPara="1" wrap="square" lIns="0" tIns="0" rIns="0" bIns="0" anchor="t" anchorCtr="0">
            <a:spAutoFit/>
          </a:bodyPr>
          <a:lstStyle/>
          <a:p>
            <a:pPr marL="0" marR="0" lvl="0" indent="0" algn="l" rtl="0">
              <a:lnSpc>
                <a:spcPct val="181481"/>
              </a:lnSpc>
              <a:spcBef>
                <a:spcPts val="0"/>
              </a:spcBef>
              <a:spcAft>
                <a:spcPts val="0"/>
              </a:spcAft>
              <a:buNone/>
            </a:pPr>
            <a:r>
              <a:rPr lang="en-US" sz="5400" dirty="0">
                <a:solidFill>
                  <a:srgbClr val="FFFFFF"/>
                </a:solidFill>
                <a:latin typeface="Arial"/>
                <a:ea typeface="Arial"/>
                <a:cs typeface="Arial"/>
                <a:sym typeface="Arial"/>
              </a:rPr>
              <a:t>WEB-SERVER?</a:t>
            </a:r>
            <a:endParaRPr dirty="0"/>
          </a:p>
        </p:txBody>
      </p:sp>
      <p:sp>
        <p:nvSpPr>
          <p:cNvPr id="117" name="Google Shape;117;p3">
            <a:extLst>
              <a:ext uri="{FF2B5EF4-FFF2-40B4-BE49-F238E27FC236}">
                <a16:creationId xmlns:a16="http://schemas.microsoft.com/office/drawing/2014/main" id="{D4B84733-D81F-C0FC-F399-10715138EB7B}"/>
              </a:ext>
            </a:extLst>
          </p:cNvPr>
          <p:cNvSpPr txBox="1"/>
          <p:nvPr/>
        </p:nvSpPr>
        <p:spPr>
          <a:xfrm>
            <a:off x="1028700" y="2809040"/>
            <a:ext cx="15142622" cy="6894195"/>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What Happens When You Type </a:t>
            </a:r>
            <a:r>
              <a:rPr lang="en-US" sz="2800" b="1" u="none" strike="noStrike" dirty="0">
                <a:solidFill>
                  <a:srgbClr val="FFFFFF"/>
                </a:solidFill>
                <a:latin typeface="Arial"/>
                <a:ea typeface="Arial"/>
                <a:cs typeface="Arial"/>
                <a:sym typeface="Arial"/>
              </a:rPr>
              <a:t>http</a:t>
            </a:r>
            <a:r>
              <a:rPr lang="en-US" sz="2800" u="none" strike="noStrike" dirty="0">
                <a:solidFill>
                  <a:srgbClr val="FFFFFF"/>
                </a:solidFill>
                <a:latin typeface="Arial"/>
                <a:ea typeface="Arial"/>
                <a:cs typeface="Arial"/>
                <a:sym typeface="Arial"/>
              </a:rPr>
              <a:t>://example.com in a Browser?</a:t>
            </a:r>
          </a:p>
          <a:p>
            <a:pPr marL="0" marR="0" lvl="0" indent="0" algn="just" rtl="0">
              <a:spcBef>
                <a:spcPts val="0"/>
              </a:spcBef>
              <a:spcAft>
                <a:spcPts val="0"/>
              </a:spcAft>
              <a:buNone/>
            </a:pPr>
            <a:endParaRPr lang="en-US" sz="2800" u="none" strike="noStrike" dirty="0">
              <a:solidFill>
                <a:srgbClr val="FFFFFF"/>
              </a:solidFill>
              <a:latin typeface="Arial"/>
              <a:ea typeface="Arial"/>
              <a:cs typeface="Arial"/>
              <a:sym typeface="Arial"/>
            </a:endParaRP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Your browser sends a request to example.com.</a:t>
            </a: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Since no port is specified, the browser assumes </a:t>
            </a:r>
            <a:r>
              <a:rPr lang="en-US" sz="2800" b="1" u="none" strike="noStrike" dirty="0">
                <a:solidFill>
                  <a:srgbClr val="FFFFFF"/>
                </a:solidFill>
                <a:latin typeface="Arial"/>
                <a:ea typeface="Arial"/>
                <a:cs typeface="Arial"/>
                <a:sym typeface="Arial"/>
              </a:rPr>
              <a:t>Port 80 </a:t>
            </a:r>
            <a:r>
              <a:rPr lang="en-US" sz="2800" u="none" strike="noStrike" dirty="0">
                <a:solidFill>
                  <a:srgbClr val="FFFFFF"/>
                </a:solidFill>
                <a:latin typeface="Arial"/>
                <a:ea typeface="Arial"/>
                <a:cs typeface="Arial"/>
                <a:sym typeface="Arial"/>
              </a:rPr>
              <a:t>(for HTTP).</a:t>
            </a: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The program at example.com is listening on Port 80 and responds with the requested webpage.</a:t>
            </a:r>
          </a:p>
          <a:p>
            <a:pPr marL="0" marR="0" lvl="0" indent="0" algn="just" rtl="0">
              <a:spcBef>
                <a:spcPts val="0"/>
              </a:spcBef>
              <a:spcAft>
                <a:spcPts val="0"/>
              </a:spcAft>
              <a:buNone/>
            </a:pPr>
            <a:endParaRPr lang="en-US" sz="2800" dirty="0">
              <a:solidFill>
                <a:srgbClr val="FFFFFF"/>
              </a:solidFill>
            </a:endParaRP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What Happens When You Type </a:t>
            </a:r>
            <a:r>
              <a:rPr lang="en-US" sz="2800" b="1" u="none" strike="noStrike" dirty="0">
                <a:solidFill>
                  <a:srgbClr val="FFFFFF"/>
                </a:solidFill>
                <a:latin typeface="Arial"/>
                <a:ea typeface="Arial"/>
                <a:cs typeface="Arial"/>
                <a:sym typeface="Arial"/>
              </a:rPr>
              <a:t>https</a:t>
            </a:r>
            <a:r>
              <a:rPr lang="en-US" sz="2800" u="none" strike="noStrike" dirty="0">
                <a:solidFill>
                  <a:srgbClr val="FFFFFF"/>
                </a:solidFill>
                <a:latin typeface="Arial"/>
                <a:ea typeface="Arial"/>
                <a:cs typeface="Arial"/>
                <a:sym typeface="Arial"/>
              </a:rPr>
              <a:t>://example.com?</a:t>
            </a:r>
          </a:p>
          <a:p>
            <a:pPr marL="0" marR="0" lvl="0" indent="0" algn="just" rtl="0">
              <a:spcBef>
                <a:spcPts val="0"/>
              </a:spcBef>
              <a:spcAft>
                <a:spcPts val="0"/>
              </a:spcAft>
              <a:buNone/>
            </a:pPr>
            <a:endParaRPr lang="en-US" sz="2800" dirty="0">
              <a:solidFill>
                <a:srgbClr val="FFFFFF"/>
              </a:solidFill>
            </a:endParaRP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The browser knows HTTPS should use Port 443 by default.</a:t>
            </a: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The request goes to example.com on </a:t>
            </a:r>
            <a:r>
              <a:rPr lang="en-US" sz="2800" b="1" u="none" strike="noStrike" dirty="0">
                <a:solidFill>
                  <a:srgbClr val="FFFFFF"/>
                </a:solidFill>
                <a:latin typeface="Arial"/>
                <a:ea typeface="Arial"/>
                <a:cs typeface="Arial"/>
                <a:sym typeface="Arial"/>
              </a:rPr>
              <a:t>Port 443</a:t>
            </a:r>
            <a:r>
              <a:rPr lang="en-US" sz="2800" u="none" strike="noStrike" dirty="0">
                <a:solidFill>
                  <a:srgbClr val="FFFFFF"/>
                </a:solidFill>
                <a:latin typeface="Arial"/>
                <a:ea typeface="Arial"/>
                <a:cs typeface="Arial"/>
                <a:sym typeface="Arial"/>
              </a:rPr>
              <a:t>.</a:t>
            </a: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The server responds securely with encrypted data.</a:t>
            </a:r>
          </a:p>
          <a:p>
            <a:pPr marL="0" marR="0" lvl="0" indent="0" algn="just" rtl="0">
              <a:spcBef>
                <a:spcPts val="0"/>
              </a:spcBef>
              <a:spcAft>
                <a:spcPts val="0"/>
              </a:spcAft>
              <a:buNone/>
            </a:pPr>
            <a:endParaRPr lang="en-US" sz="2800" dirty="0">
              <a:solidFill>
                <a:srgbClr val="FFFFFF"/>
              </a:solidFill>
            </a:endParaRP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What if You Use a Custom Port? (http://example.com</a:t>
            </a:r>
            <a:r>
              <a:rPr lang="en-US" sz="2800" b="1" u="none" strike="noStrike" dirty="0">
                <a:solidFill>
                  <a:srgbClr val="FFFFFF"/>
                </a:solidFill>
                <a:latin typeface="Arial"/>
                <a:ea typeface="Arial"/>
                <a:cs typeface="Arial"/>
                <a:sym typeface="Arial"/>
              </a:rPr>
              <a:t>:5000</a:t>
            </a:r>
            <a:r>
              <a:rPr lang="en-US" sz="2800" u="none" strike="noStrike" dirty="0">
                <a:solidFill>
                  <a:srgbClr val="FFFFFF"/>
                </a:solidFill>
                <a:latin typeface="Arial"/>
                <a:ea typeface="Arial"/>
                <a:cs typeface="Arial"/>
                <a:sym typeface="Arial"/>
              </a:rPr>
              <a:t>)</a:t>
            </a:r>
          </a:p>
          <a:p>
            <a:pPr marL="0" marR="0" lvl="0" indent="0" algn="just" rtl="0">
              <a:spcBef>
                <a:spcPts val="0"/>
              </a:spcBef>
              <a:spcAft>
                <a:spcPts val="0"/>
              </a:spcAft>
              <a:buNone/>
            </a:pPr>
            <a:endParaRPr lang="en-US" sz="2800" u="none" strike="noStrike" dirty="0">
              <a:solidFill>
                <a:srgbClr val="FFFFFF"/>
              </a:solidFill>
              <a:latin typeface="Arial"/>
              <a:ea typeface="Arial"/>
              <a:cs typeface="Arial"/>
              <a:sym typeface="Arial"/>
            </a:endParaRP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The request is sent to example.com on Port 5000, instead of the default 80.</a:t>
            </a:r>
          </a:p>
          <a:p>
            <a:pPr marL="0" marR="0" lvl="0" indent="0" algn="just" rtl="0">
              <a:spcBef>
                <a:spcPts val="0"/>
              </a:spcBef>
              <a:spcAft>
                <a:spcPts val="0"/>
              </a:spcAft>
              <a:buNone/>
            </a:pPr>
            <a:r>
              <a:rPr lang="en-US" sz="2800" u="none" strike="noStrike" dirty="0">
                <a:solidFill>
                  <a:srgbClr val="FFFFFF"/>
                </a:solidFill>
                <a:latin typeface="Arial"/>
                <a:ea typeface="Arial"/>
                <a:cs typeface="Arial"/>
                <a:sym typeface="Arial"/>
              </a:rPr>
              <a:t>If no application is listening on Port 5000, the request will fail.</a:t>
            </a:r>
            <a:endParaRPr lang="en-US" sz="1600" dirty="0"/>
          </a:p>
        </p:txBody>
      </p:sp>
      <p:sp>
        <p:nvSpPr>
          <p:cNvPr id="118" name="Google Shape;118;p3">
            <a:extLst>
              <a:ext uri="{FF2B5EF4-FFF2-40B4-BE49-F238E27FC236}">
                <a16:creationId xmlns:a16="http://schemas.microsoft.com/office/drawing/2014/main" id="{5622E505-843B-82C7-6348-A8788312F0E9}"/>
              </a:ext>
            </a:extLst>
          </p:cNvPr>
          <p:cNvSpPr txBox="1"/>
          <p:nvPr/>
        </p:nvSpPr>
        <p:spPr>
          <a:xfrm>
            <a:off x="16346956" y="9277350"/>
            <a:ext cx="912344" cy="267124"/>
          </a:xfrm>
          <a:prstGeom prst="rect">
            <a:avLst/>
          </a:prstGeom>
          <a:noFill/>
          <a:ln>
            <a:noFill/>
          </a:ln>
        </p:spPr>
        <p:txBody>
          <a:bodyPr spcFirstLastPara="1" wrap="square" lIns="0" tIns="0" rIns="0" bIns="0" anchor="t" anchorCtr="0">
            <a:spAutoFit/>
          </a:bodyPr>
          <a:lstStyle/>
          <a:p>
            <a:pPr marL="0" marR="0" lvl="0" indent="0" algn="r" rtl="0">
              <a:lnSpc>
                <a:spcPct val="112451"/>
              </a:lnSpc>
              <a:spcBef>
                <a:spcPts val="0"/>
              </a:spcBef>
              <a:spcAft>
                <a:spcPts val="0"/>
              </a:spcAft>
              <a:buNone/>
            </a:pPr>
            <a:r>
              <a:rPr lang="en-US" sz="1550" b="1" dirty="0">
                <a:solidFill>
                  <a:srgbClr val="FFFFFF"/>
                </a:solidFill>
                <a:latin typeface="Arial"/>
                <a:ea typeface="Arial"/>
                <a:cs typeface="Arial"/>
                <a:sym typeface="Arial"/>
              </a:rPr>
              <a:t>Page 04</a:t>
            </a:r>
            <a:endParaRPr sz="1599" b="1" dirty="0">
              <a:solidFill>
                <a:srgbClr val="FFFFFF"/>
              </a:solidFill>
              <a:latin typeface="Arial"/>
              <a:ea typeface="Arial"/>
              <a:cs typeface="Arial"/>
              <a:sym typeface="Arial"/>
            </a:endParaRPr>
          </a:p>
        </p:txBody>
      </p:sp>
    </p:spTree>
    <p:extLst>
      <p:ext uri="{BB962C8B-B14F-4D97-AF65-F5344CB8AC3E}">
        <p14:creationId xmlns:p14="http://schemas.microsoft.com/office/powerpoint/2010/main" val="1343955773"/>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98">
          <a:extLst>
            <a:ext uri="{FF2B5EF4-FFF2-40B4-BE49-F238E27FC236}">
              <a16:creationId xmlns:a16="http://schemas.microsoft.com/office/drawing/2014/main" id="{6BDAD88F-0C1C-CDC1-A83D-71D62D69F92D}"/>
            </a:ext>
          </a:extLst>
        </p:cNvPr>
        <p:cNvGrpSpPr/>
        <p:nvPr/>
      </p:nvGrpSpPr>
      <p:grpSpPr>
        <a:xfrm>
          <a:off x="0" y="0"/>
          <a:ext cx="0" cy="0"/>
          <a:chOff x="0" y="0"/>
          <a:chExt cx="0" cy="0"/>
        </a:xfrm>
      </p:grpSpPr>
      <p:sp>
        <p:nvSpPr>
          <p:cNvPr id="99" name="Google Shape;99;p2">
            <a:extLst>
              <a:ext uri="{FF2B5EF4-FFF2-40B4-BE49-F238E27FC236}">
                <a16:creationId xmlns:a16="http://schemas.microsoft.com/office/drawing/2014/main" id="{4A972452-6A02-3F47-EBE4-5D37729391BB}"/>
              </a:ext>
            </a:extLst>
          </p:cNvPr>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2">
            <a:extLst>
              <a:ext uri="{FF2B5EF4-FFF2-40B4-BE49-F238E27FC236}">
                <a16:creationId xmlns:a16="http://schemas.microsoft.com/office/drawing/2014/main" id="{DCF880DE-022B-35D2-4A37-936523749737}"/>
              </a:ext>
            </a:extLst>
          </p:cNvPr>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1" name="Google Shape;101;p2">
            <a:extLst>
              <a:ext uri="{FF2B5EF4-FFF2-40B4-BE49-F238E27FC236}">
                <a16:creationId xmlns:a16="http://schemas.microsoft.com/office/drawing/2014/main" id="{9E2C08B2-BF86-39B9-C628-F83A9C009D22}"/>
              </a:ext>
            </a:extLst>
          </p:cNvPr>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a:extLst>
              <a:ext uri="{FF2B5EF4-FFF2-40B4-BE49-F238E27FC236}">
                <a16:creationId xmlns:a16="http://schemas.microsoft.com/office/drawing/2014/main" id="{C09DCC2E-1367-E763-D97D-6378D00C9B1A}"/>
              </a:ext>
            </a:extLst>
          </p:cNvPr>
          <p:cNvSpPr/>
          <p:nvPr/>
        </p:nvSpPr>
        <p:spPr>
          <a:xfrm>
            <a:off x="-4898921" y="7051421"/>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a:extLst>
              <a:ext uri="{FF2B5EF4-FFF2-40B4-BE49-F238E27FC236}">
                <a16:creationId xmlns:a16="http://schemas.microsoft.com/office/drawing/2014/main" id="{D0B00712-AF91-E21B-8B7A-7C3B7B57C053}"/>
              </a:ext>
            </a:extLst>
          </p:cNvPr>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09005"/>
              </a:lnSpc>
              <a:spcBef>
                <a:spcPts val="0"/>
              </a:spcBef>
              <a:spcAft>
                <a:spcPts val="0"/>
              </a:spcAft>
              <a:buNone/>
            </a:pPr>
            <a:r>
              <a:rPr lang="en-US" sz="1599" b="1">
                <a:solidFill>
                  <a:srgbClr val="FFFFFF"/>
                </a:solidFill>
                <a:latin typeface="Arial"/>
                <a:ea typeface="Arial"/>
                <a:cs typeface="Arial"/>
                <a:sym typeface="Arial"/>
              </a:rPr>
              <a:t>Page 02</a:t>
            </a:r>
            <a:endParaRPr/>
          </a:p>
        </p:txBody>
      </p:sp>
      <p:sp>
        <p:nvSpPr>
          <p:cNvPr id="2" name="Google Shape;115;p3">
            <a:extLst>
              <a:ext uri="{FF2B5EF4-FFF2-40B4-BE49-F238E27FC236}">
                <a16:creationId xmlns:a16="http://schemas.microsoft.com/office/drawing/2014/main" id="{088D2CB8-D71F-CC0A-CEFE-A156E20AFE67}"/>
              </a:ext>
            </a:extLst>
          </p:cNvPr>
          <p:cNvSpPr txBox="1"/>
          <p:nvPr/>
        </p:nvSpPr>
        <p:spPr>
          <a:xfrm>
            <a:off x="2116678" y="337370"/>
            <a:ext cx="5394482" cy="1195712"/>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5550" b="1" dirty="0">
                <a:solidFill>
                  <a:srgbClr val="FFFFFF"/>
                </a:solidFill>
                <a:latin typeface="Arial"/>
                <a:ea typeface="Arial"/>
                <a:cs typeface="Arial"/>
                <a:sym typeface="Arial"/>
              </a:rPr>
              <a:t>Why we require</a:t>
            </a:r>
            <a:endParaRPr dirty="0"/>
          </a:p>
        </p:txBody>
      </p:sp>
      <p:sp>
        <p:nvSpPr>
          <p:cNvPr id="3" name="Google Shape;116;p3">
            <a:extLst>
              <a:ext uri="{FF2B5EF4-FFF2-40B4-BE49-F238E27FC236}">
                <a16:creationId xmlns:a16="http://schemas.microsoft.com/office/drawing/2014/main" id="{8E7BCD81-BC4D-1EB9-34B1-C784C16D8461}"/>
              </a:ext>
            </a:extLst>
          </p:cNvPr>
          <p:cNvSpPr txBox="1"/>
          <p:nvPr/>
        </p:nvSpPr>
        <p:spPr>
          <a:xfrm>
            <a:off x="2116677" y="1077750"/>
            <a:ext cx="14054645" cy="1504130"/>
          </a:xfrm>
          <a:prstGeom prst="rect">
            <a:avLst/>
          </a:prstGeom>
          <a:noFill/>
          <a:ln>
            <a:noFill/>
          </a:ln>
        </p:spPr>
        <p:txBody>
          <a:bodyPr spcFirstLastPara="1" wrap="square" lIns="0" tIns="0" rIns="0" bIns="0" anchor="t" anchorCtr="0">
            <a:spAutoFit/>
          </a:bodyPr>
          <a:lstStyle/>
          <a:p>
            <a:pPr marL="0" marR="0" lvl="0" indent="0" algn="l" rtl="0">
              <a:lnSpc>
                <a:spcPct val="181481"/>
              </a:lnSpc>
              <a:spcBef>
                <a:spcPts val="0"/>
              </a:spcBef>
              <a:spcAft>
                <a:spcPts val="0"/>
              </a:spcAft>
              <a:buNone/>
            </a:pPr>
            <a:r>
              <a:rPr lang="en-US" sz="5400" dirty="0">
                <a:solidFill>
                  <a:srgbClr val="FFFFFF"/>
                </a:solidFill>
                <a:latin typeface="Arial"/>
                <a:ea typeface="Arial"/>
                <a:cs typeface="Arial"/>
                <a:sym typeface="Arial"/>
              </a:rPr>
              <a:t>EC2 Instances (VMs) for Deployment?</a:t>
            </a:r>
            <a:endParaRPr dirty="0"/>
          </a:p>
        </p:txBody>
      </p:sp>
      <p:sp>
        <p:nvSpPr>
          <p:cNvPr id="5" name="TextBox 4">
            <a:extLst>
              <a:ext uri="{FF2B5EF4-FFF2-40B4-BE49-F238E27FC236}">
                <a16:creationId xmlns:a16="http://schemas.microsoft.com/office/drawing/2014/main" id="{8AB0BE17-9E1D-1764-B419-DCD56DF0267D}"/>
              </a:ext>
            </a:extLst>
          </p:cNvPr>
          <p:cNvSpPr txBox="1"/>
          <p:nvPr/>
        </p:nvSpPr>
        <p:spPr>
          <a:xfrm>
            <a:off x="2116678" y="2736075"/>
            <a:ext cx="13558602" cy="5262979"/>
          </a:xfrm>
          <a:prstGeom prst="rect">
            <a:avLst/>
          </a:prstGeom>
          <a:noFill/>
        </p:spPr>
        <p:txBody>
          <a:bodyPr wrap="square">
            <a:spAutoFit/>
          </a:bodyPr>
          <a:lstStyle/>
          <a:p>
            <a:r>
              <a:rPr lang="en-US" sz="2800" b="0" i="0" dirty="0">
                <a:solidFill>
                  <a:srgbClr val="F8FAFF"/>
                </a:solidFill>
                <a:effectLst/>
                <a:latin typeface="+mn-lt"/>
              </a:rPr>
              <a:t>VMs give you full control over the entire stack, from the operating system to the application layer. This level of control can be necessary for fine-tuning performance, security, and other aspects of the application.</a:t>
            </a:r>
          </a:p>
          <a:p>
            <a:endParaRPr lang="en-US" sz="2800" b="0" i="0" dirty="0">
              <a:solidFill>
                <a:srgbClr val="F8FAFF"/>
              </a:solidFill>
              <a:effectLst/>
              <a:latin typeface="+mn-lt"/>
            </a:endParaRPr>
          </a:p>
          <a:p>
            <a:r>
              <a:rPr lang="en-US" sz="2800" b="0" i="0" dirty="0">
                <a:solidFill>
                  <a:srgbClr val="F8FAFF"/>
                </a:solidFill>
                <a:effectLst/>
                <a:latin typeface="+mn-lt"/>
              </a:rPr>
              <a:t>Application may involve long-running tasks or background processes that are not well-suited to the ephemeral nature of serverless functions.</a:t>
            </a:r>
          </a:p>
          <a:p>
            <a:endParaRPr lang="en-US" sz="2800" dirty="0">
              <a:solidFill>
                <a:srgbClr val="F8FAFF"/>
              </a:solidFill>
              <a:latin typeface="+mn-lt"/>
            </a:endParaRPr>
          </a:p>
          <a:p>
            <a:r>
              <a:rPr lang="en-US" sz="2800" dirty="0">
                <a:solidFill>
                  <a:srgbClr val="F8FAFF"/>
                </a:solidFill>
                <a:latin typeface="+mn-lt"/>
              </a:rPr>
              <a:t>A</a:t>
            </a:r>
            <a:r>
              <a:rPr lang="en-US" sz="2800" b="0" i="0" dirty="0">
                <a:solidFill>
                  <a:srgbClr val="F8FAFF"/>
                </a:solidFill>
                <a:effectLst/>
                <a:latin typeface="+mn-lt"/>
              </a:rPr>
              <a:t>pplication may require specific operating systems, libraries, or configurations that are not supported by serverless platforms.</a:t>
            </a:r>
          </a:p>
          <a:p>
            <a:endParaRPr lang="en-US" sz="2800" dirty="0">
              <a:solidFill>
                <a:srgbClr val="F8FAFF"/>
              </a:solidFill>
              <a:latin typeface="+mn-lt"/>
            </a:endParaRPr>
          </a:p>
          <a:p>
            <a:r>
              <a:rPr lang="en-US" sz="2800" dirty="0">
                <a:solidFill>
                  <a:srgbClr val="F8FAFF"/>
                </a:solidFill>
                <a:latin typeface="+mn-lt"/>
              </a:rPr>
              <a:t>A</a:t>
            </a:r>
            <a:r>
              <a:rPr lang="en-US" sz="2800" b="0" i="0" dirty="0">
                <a:solidFill>
                  <a:srgbClr val="F8FAFF"/>
                </a:solidFill>
                <a:effectLst/>
                <a:latin typeface="+mn-lt"/>
              </a:rPr>
              <a:t>pplication has consistent, predictable workloads that require dedicated resources (CPU, RAM, etc.).</a:t>
            </a:r>
            <a:endParaRPr lang="en-US" sz="2000" dirty="0">
              <a:latin typeface="+mn-lt"/>
            </a:endParaRPr>
          </a:p>
        </p:txBody>
      </p:sp>
    </p:spTree>
    <p:extLst>
      <p:ext uri="{BB962C8B-B14F-4D97-AF65-F5344CB8AC3E}">
        <p14:creationId xmlns:p14="http://schemas.microsoft.com/office/powerpoint/2010/main" val="1141382340"/>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98"/>
        <p:cNvGrpSpPr/>
        <p:nvPr/>
      </p:nvGrpSpPr>
      <p:grpSpPr>
        <a:xfrm>
          <a:off x="0" y="0"/>
          <a:ext cx="0" cy="0"/>
          <a:chOff x="0" y="0"/>
          <a:chExt cx="0" cy="0"/>
        </a:xfrm>
      </p:grpSpPr>
      <p:sp>
        <p:nvSpPr>
          <p:cNvPr id="99" name="Google Shape;99;p2"/>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2"/>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1" name="Google Shape;101;p2"/>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p:cNvSpPr/>
          <p:nvPr/>
        </p:nvSpPr>
        <p:spPr>
          <a:xfrm>
            <a:off x="-4898921" y="7051421"/>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09005"/>
              </a:lnSpc>
              <a:spcBef>
                <a:spcPts val="0"/>
              </a:spcBef>
              <a:spcAft>
                <a:spcPts val="0"/>
              </a:spcAft>
              <a:buNone/>
            </a:pPr>
            <a:r>
              <a:rPr lang="en-US" sz="1599" b="1">
                <a:solidFill>
                  <a:srgbClr val="FFFFFF"/>
                </a:solidFill>
                <a:latin typeface="Arial"/>
                <a:ea typeface="Arial"/>
                <a:cs typeface="Arial"/>
                <a:sym typeface="Arial"/>
              </a:rPr>
              <a:t>Page 02</a:t>
            </a:r>
            <a:endParaRPr/>
          </a:p>
        </p:txBody>
      </p:sp>
      <p:sp>
        <p:nvSpPr>
          <p:cNvPr id="2" name="Google Shape;115;p3">
            <a:extLst>
              <a:ext uri="{FF2B5EF4-FFF2-40B4-BE49-F238E27FC236}">
                <a16:creationId xmlns:a16="http://schemas.microsoft.com/office/drawing/2014/main" id="{2C3872A4-63C2-DA55-ED6A-C1992570870E}"/>
              </a:ext>
            </a:extLst>
          </p:cNvPr>
          <p:cNvSpPr txBox="1"/>
          <p:nvPr/>
        </p:nvSpPr>
        <p:spPr>
          <a:xfrm>
            <a:off x="2221609" y="3721572"/>
            <a:ext cx="10160266" cy="284385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6600" b="1" dirty="0">
                <a:solidFill>
                  <a:srgbClr val="FFFFFF"/>
                </a:solidFill>
              </a:rPr>
              <a:t>Setting up our EC2 Instance</a:t>
            </a:r>
            <a:endParaRPr sz="1800" dirty="0"/>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98">
          <a:extLst>
            <a:ext uri="{FF2B5EF4-FFF2-40B4-BE49-F238E27FC236}">
              <a16:creationId xmlns:a16="http://schemas.microsoft.com/office/drawing/2014/main" id="{16B0BB82-2361-21DE-7B20-0DB30C62654C}"/>
            </a:ext>
          </a:extLst>
        </p:cNvPr>
        <p:cNvGrpSpPr/>
        <p:nvPr/>
      </p:nvGrpSpPr>
      <p:grpSpPr>
        <a:xfrm>
          <a:off x="0" y="0"/>
          <a:ext cx="0" cy="0"/>
          <a:chOff x="0" y="0"/>
          <a:chExt cx="0" cy="0"/>
        </a:xfrm>
      </p:grpSpPr>
      <p:sp>
        <p:nvSpPr>
          <p:cNvPr id="99" name="Google Shape;99;p2">
            <a:extLst>
              <a:ext uri="{FF2B5EF4-FFF2-40B4-BE49-F238E27FC236}">
                <a16:creationId xmlns:a16="http://schemas.microsoft.com/office/drawing/2014/main" id="{028D3D90-3A3A-DB31-EAE9-981C87B33CBB}"/>
              </a:ext>
            </a:extLst>
          </p:cNvPr>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2">
            <a:extLst>
              <a:ext uri="{FF2B5EF4-FFF2-40B4-BE49-F238E27FC236}">
                <a16:creationId xmlns:a16="http://schemas.microsoft.com/office/drawing/2014/main" id="{AC0D516E-478F-0BFE-8794-AF4D9158E6E6}"/>
              </a:ext>
            </a:extLst>
          </p:cNvPr>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1" name="Google Shape;101;p2">
            <a:extLst>
              <a:ext uri="{FF2B5EF4-FFF2-40B4-BE49-F238E27FC236}">
                <a16:creationId xmlns:a16="http://schemas.microsoft.com/office/drawing/2014/main" id="{2F37E390-D603-4FFB-1C5A-033ED13169A1}"/>
              </a:ext>
            </a:extLst>
          </p:cNvPr>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a:extLst>
              <a:ext uri="{FF2B5EF4-FFF2-40B4-BE49-F238E27FC236}">
                <a16:creationId xmlns:a16="http://schemas.microsoft.com/office/drawing/2014/main" id="{B54AC070-F37A-9F1E-70E4-21E663B758B2}"/>
              </a:ext>
            </a:extLst>
          </p:cNvPr>
          <p:cNvSpPr/>
          <p:nvPr/>
        </p:nvSpPr>
        <p:spPr>
          <a:xfrm>
            <a:off x="-4898921" y="7051421"/>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a:extLst>
              <a:ext uri="{FF2B5EF4-FFF2-40B4-BE49-F238E27FC236}">
                <a16:creationId xmlns:a16="http://schemas.microsoft.com/office/drawing/2014/main" id="{2ADF78CF-A0D0-390B-E427-B61FE9231520}"/>
              </a:ext>
            </a:extLst>
          </p:cNvPr>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09005"/>
              </a:lnSpc>
              <a:spcBef>
                <a:spcPts val="0"/>
              </a:spcBef>
              <a:spcAft>
                <a:spcPts val="0"/>
              </a:spcAft>
              <a:buNone/>
            </a:pPr>
            <a:r>
              <a:rPr lang="en-US" sz="1599" b="1">
                <a:solidFill>
                  <a:srgbClr val="FFFFFF"/>
                </a:solidFill>
                <a:latin typeface="Arial"/>
                <a:ea typeface="Arial"/>
                <a:cs typeface="Arial"/>
                <a:sym typeface="Arial"/>
              </a:rPr>
              <a:t>Page 02</a:t>
            </a:r>
            <a:endParaRPr/>
          </a:p>
        </p:txBody>
      </p:sp>
      <p:sp>
        <p:nvSpPr>
          <p:cNvPr id="2" name="Google Shape;115;p3">
            <a:extLst>
              <a:ext uri="{FF2B5EF4-FFF2-40B4-BE49-F238E27FC236}">
                <a16:creationId xmlns:a16="http://schemas.microsoft.com/office/drawing/2014/main" id="{E830BF05-4A16-8DAA-B647-D8531A92EB4E}"/>
              </a:ext>
            </a:extLst>
          </p:cNvPr>
          <p:cNvSpPr txBox="1"/>
          <p:nvPr/>
        </p:nvSpPr>
        <p:spPr>
          <a:xfrm>
            <a:off x="1921806" y="3721572"/>
            <a:ext cx="10160266" cy="2843855"/>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6600" b="1" dirty="0">
                <a:solidFill>
                  <a:srgbClr val="FFFFFF"/>
                </a:solidFill>
              </a:rPr>
              <a:t>Setting up the Flask Server</a:t>
            </a:r>
            <a:endParaRPr lang="en-US" sz="1800" dirty="0"/>
          </a:p>
        </p:txBody>
      </p:sp>
    </p:spTree>
    <p:extLst>
      <p:ext uri="{BB962C8B-B14F-4D97-AF65-F5344CB8AC3E}">
        <p14:creationId xmlns:p14="http://schemas.microsoft.com/office/powerpoint/2010/main" val="2236244709"/>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98">
          <a:extLst>
            <a:ext uri="{FF2B5EF4-FFF2-40B4-BE49-F238E27FC236}">
              <a16:creationId xmlns:a16="http://schemas.microsoft.com/office/drawing/2014/main" id="{8DA8F49C-6B7A-A5BF-D920-3F68C8BBDDE1}"/>
            </a:ext>
          </a:extLst>
        </p:cNvPr>
        <p:cNvGrpSpPr/>
        <p:nvPr/>
      </p:nvGrpSpPr>
      <p:grpSpPr>
        <a:xfrm>
          <a:off x="0" y="0"/>
          <a:ext cx="0" cy="0"/>
          <a:chOff x="0" y="0"/>
          <a:chExt cx="0" cy="0"/>
        </a:xfrm>
      </p:grpSpPr>
      <p:sp>
        <p:nvSpPr>
          <p:cNvPr id="99" name="Google Shape;99;p2">
            <a:extLst>
              <a:ext uri="{FF2B5EF4-FFF2-40B4-BE49-F238E27FC236}">
                <a16:creationId xmlns:a16="http://schemas.microsoft.com/office/drawing/2014/main" id="{4E364F3F-8419-FE15-1B4F-38F92EAA9A0A}"/>
              </a:ext>
            </a:extLst>
          </p:cNvPr>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2">
            <a:extLst>
              <a:ext uri="{FF2B5EF4-FFF2-40B4-BE49-F238E27FC236}">
                <a16:creationId xmlns:a16="http://schemas.microsoft.com/office/drawing/2014/main" id="{1C79E776-7F0B-BB40-E84B-F376683D7DEB}"/>
              </a:ext>
            </a:extLst>
          </p:cNvPr>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1" name="Google Shape;101;p2">
            <a:extLst>
              <a:ext uri="{FF2B5EF4-FFF2-40B4-BE49-F238E27FC236}">
                <a16:creationId xmlns:a16="http://schemas.microsoft.com/office/drawing/2014/main" id="{BBAEAC4F-0C00-AC54-09DA-4593E4C100F6}"/>
              </a:ext>
            </a:extLst>
          </p:cNvPr>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a:extLst>
              <a:ext uri="{FF2B5EF4-FFF2-40B4-BE49-F238E27FC236}">
                <a16:creationId xmlns:a16="http://schemas.microsoft.com/office/drawing/2014/main" id="{63171082-8F52-F1F0-62B8-24CA562FD751}"/>
              </a:ext>
            </a:extLst>
          </p:cNvPr>
          <p:cNvSpPr/>
          <p:nvPr/>
        </p:nvSpPr>
        <p:spPr>
          <a:xfrm>
            <a:off x="-4898921" y="7051421"/>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a:extLst>
              <a:ext uri="{FF2B5EF4-FFF2-40B4-BE49-F238E27FC236}">
                <a16:creationId xmlns:a16="http://schemas.microsoft.com/office/drawing/2014/main" id="{957C2A7F-57EC-2EAD-3668-33067EE18DFA}"/>
              </a:ext>
            </a:extLst>
          </p:cNvPr>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09005"/>
              </a:lnSpc>
              <a:spcBef>
                <a:spcPts val="0"/>
              </a:spcBef>
              <a:spcAft>
                <a:spcPts val="0"/>
              </a:spcAft>
              <a:buNone/>
            </a:pPr>
            <a:r>
              <a:rPr lang="en-US" sz="1599" b="1">
                <a:solidFill>
                  <a:srgbClr val="FFFFFF"/>
                </a:solidFill>
                <a:latin typeface="Arial"/>
                <a:ea typeface="Arial"/>
                <a:cs typeface="Arial"/>
                <a:sym typeface="Arial"/>
              </a:rPr>
              <a:t>Page 02</a:t>
            </a:r>
            <a:endParaRPr/>
          </a:p>
        </p:txBody>
      </p:sp>
      <p:sp>
        <p:nvSpPr>
          <p:cNvPr id="2" name="Google Shape;115;p3">
            <a:extLst>
              <a:ext uri="{FF2B5EF4-FFF2-40B4-BE49-F238E27FC236}">
                <a16:creationId xmlns:a16="http://schemas.microsoft.com/office/drawing/2014/main" id="{4DDED68D-840F-9A8A-B971-EC7D62924280}"/>
              </a:ext>
            </a:extLst>
          </p:cNvPr>
          <p:cNvSpPr txBox="1"/>
          <p:nvPr/>
        </p:nvSpPr>
        <p:spPr>
          <a:xfrm>
            <a:off x="1097347" y="337370"/>
            <a:ext cx="10160266" cy="1421928"/>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6600" b="1" dirty="0">
                <a:solidFill>
                  <a:srgbClr val="FFFFFF"/>
                </a:solidFill>
              </a:rPr>
              <a:t>Reverse Proxy</a:t>
            </a:r>
            <a:endParaRPr sz="1800" dirty="0"/>
          </a:p>
        </p:txBody>
      </p:sp>
      <p:pic>
        <p:nvPicPr>
          <p:cNvPr id="5" name="Picture 4">
            <a:extLst>
              <a:ext uri="{FF2B5EF4-FFF2-40B4-BE49-F238E27FC236}">
                <a16:creationId xmlns:a16="http://schemas.microsoft.com/office/drawing/2014/main" id="{5F9A9666-C732-E487-0592-72B1E43309B9}"/>
              </a:ext>
            </a:extLst>
          </p:cNvPr>
          <p:cNvPicPr>
            <a:picLocks noChangeAspect="1"/>
          </p:cNvPicPr>
          <p:nvPr/>
        </p:nvPicPr>
        <p:blipFill>
          <a:blip r:embed="rId5"/>
          <a:stretch>
            <a:fillRect/>
          </a:stretch>
        </p:blipFill>
        <p:spPr>
          <a:xfrm>
            <a:off x="3630439" y="1809593"/>
            <a:ext cx="10234827" cy="5757090"/>
          </a:xfrm>
          <a:prstGeom prst="rect">
            <a:avLst/>
          </a:prstGeom>
        </p:spPr>
      </p:pic>
      <p:sp>
        <p:nvSpPr>
          <p:cNvPr id="7" name="TextBox 6">
            <a:extLst>
              <a:ext uri="{FF2B5EF4-FFF2-40B4-BE49-F238E27FC236}">
                <a16:creationId xmlns:a16="http://schemas.microsoft.com/office/drawing/2014/main" id="{C78AB179-1389-B60B-4C43-0B590BF56833}"/>
              </a:ext>
            </a:extLst>
          </p:cNvPr>
          <p:cNvSpPr txBox="1"/>
          <p:nvPr/>
        </p:nvSpPr>
        <p:spPr>
          <a:xfrm>
            <a:off x="2357501" y="7837772"/>
            <a:ext cx="13558602" cy="2246769"/>
          </a:xfrm>
          <a:prstGeom prst="rect">
            <a:avLst/>
          </a:prstGeom>
          <a:noFill/>
        </p:spPr>
        <p:txBody>
          <a:bodyPr wrap="square">
            <a:spAutoFit/>
          </a:bodyPr>
          <a:lstStyle/>
          <a:p>
            <a:r>
              <a:rPr lang="en-US" sz="2800" b="0" i="0" dirty="0">
                <a:solidFill>
                  <a:srgbClr val="F8FAFF"/>
                </a:solidFill>
                <a:effectLst/>
                <a:latin typeface="+mn-lt"/>
              </a:rPr>
              <a:t>A </a:t>
            </a:r>
            <a:r>
              <a:rPr lang="en-US" sz="2800" b="1" i="0" dirty="0">
                <a:solidFill>
                  <a:srgbClr val="F8FAFF"/>
                </a:solidFill>
                <a:effectLst/>
                <a:latin typeface="+mn-lt"/>
              </a:rPr>
              <a:t>reverse proxy</a:t>
            </a:r>
            <a:r>
              <a:rPr lang="en-US" sz="2800" b="0" i="0" dirty="0">
                <a:solidFill>
                  <a:srgbClr val="F8FAFF"/>
                </a:solidFill>
                <a:effectLst/>
                <a:latin typeface="+mn-lt"/>
              </a:rPr>
              <a:t> is a server that sits between client devices (e.g., web browsers) and backend servers (e.g., Flask, Express, or other application servers). It acts as an intermediary, forwarding client requests to the appropriate backend server and returning the server's response to the client.</a:t>
            </a:r>
          </a:p>
          <a:p>
            <a:r>
              <a:rPr lang="en-US" sz="2800" dirty="0">
                <a:solidFill>
                  <a:schemeClr val="bg1"/>
                </a:solidFill>
              </a:rPr>
              <a:t>Popular reverse proxy servers include Nginx, Apache HTTP Server, and Caddy.</a:t>
            </a:r>
          </a:p>
        </p:txBody>
      </p:sp>
    </p:spTree>
    <p:extLst>
      <p:ext uri="{BB962C8B-B14F-4D97-AF65-F5344CB8AC3E}">
        <p14:creationId xmlns:p14="http://schemas.microsoft.com/office/powerpoint/2010/main" val="92871474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A0074"/>
        </a:solidFill>
        <a:effectLst/>
      </p:bgPr>
    </p:bg>
    <p:spTree>
      <p:nvGrpSpPr>
        <p:cNvPr id="1" name="Shape 98">
          <a:extLst>
            <a:ext uri="{FF2B5EF4-FFF2-40B4-BE49-F238E27FC236}">
              <a16:creationId xmlns:a16="http://schemas.microsoft.com/office/drawing/2014/main" id="{1BA86517-C4E1-C1D6-1932-1607E35027EF}"/>
            </a:ext>
          </a:extLst>
        </p:cNvPr>
        <p:cNvGrpSpPr/>
        <p:nvPr/>
      </p:nvGrpSpPr>
      <p:grpSpPr>
        <a:xfrm>
          <a:off x="0" y="0"/>
          <a:ext cx="0" cy="0"/>
          <a:chOff x="0" y="0"/>
          <a:chExt cx="0" cy="0"/>
        </a:xfrm>
      </p:grpSpPr>
      <p:sp>
        <p:nvSpPr>
          <p:cNvPr id="99" name="Google Shape;99;p2">
            <a:extLst>
              <a:ext uri="{FF2B5EF4-FFF2-40B4-BE49-F238E27FC236}">
                <a16:creationId xmlns:a16="http://schemas.microsoft.com/office/drawing/2014/main" id="{5F13AB27-EFD0-5829-9813-85FD92CE0018}"/>
              </a:ext>
            </a:extLst>
          </p:cNvPr>
          <p:cNvSpPr/>
          <p:nvPr/>
        </p:nvSpPr>
        <p:spPr>
          <a:xfrm>
            <a:off x="13285357" y="-4127080"/>
            <a:ext cx="8928900" cy="8928900"/>
          </a:xfrm>
          <a:custGeom>
            <a:avLst/>
            <a:gdLst/>
            <a:ahLst/>
            <a:cxnLst/>
            <a:rect l="l" t="t" r="r" b="b"/>
            <a:pathLst>
              <a:path w="8928900" h="8928900" extrusionOk="0">
                <a:moveTo>
                  <a:pt x="0" y="0"/>
                </a:moveTo>
                <a:lnTo>
                  <a:pt x="8928899" y="0"/>
                </a:lnTo>
                <a:lnTo>
                  <a:pt x="8928899" y="8928899"/>
                </a:lnTo>
                <a:lnTo>
                  <a:pt x="0" y="892889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2">
            <a:extLst>
              <a:ext uri="{FF2B5EF4-FFF2-40B4-BE49-F238E27FC236}">
                <a16:creationId xmlns:a16="http://schemas.microsoft.com/office/drawing/2014/main" id="{B6844F5D-10A1-8411-12B8-16EDC69CB66A}"/>
              </a:ext>
            </a:extLst>
          </p:cNvPr>
          <p:cNvSpPr/>
          <p:nvPr/>
        </p:nvSpPr>
        <p:spPr>
          <a:xfrm>
            <a:off x="-935041" y="-1305760"/>
            <a:ext cx="4784651" cy="4114800"/>
          </a:xfrm>
          <a:custGeom>
            <a:avLst/>
            <a:gdLst/>
            <a:ahLst/>
            <a:cxnLst/>
            <a:rect l="l" t="t" r="r" b="b"/>
            <a:pathLst>
              <a:path w="4784651" h="4114800" extrusionOk="0">
                <a:moveTo>
                  <a:pt x="0" y="0"/>
                </a:moveTo>
                <a:lnTo>
                  <a:pt x="4784651" y="0"/>
                </a:lnTo>
                <a:lnTo>
                  <a:pt x="4784651"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1" name="Google Shape;101;p2">
            <a:extLst>
              <a:ext uri="{FF2B5EF4-FFF2-40B4-BE49-F238E27FC236}">
                <a16:creationId xmlns:a16="http://schemas.microsoft.com/office/drawing/2014/main" id="{7AF66A60-1092-2F8C-FE3A-866ED59869CD}"/>
              </a:ext>
            </a:extLst>
          </p:cNvPr>
          <p:cNvSpPr/>
          <p:nvPr/>
        </p:nvSpPr>
        <p:spPr>
          <a:xfrm rot="10800000">
            <a:off x="14243625" y="7048338"/>
            <a:ext cx="4784651" cy="4114800"/>
          </a:xfrm>
          <a:custGeom>
            <a:avLst/>
            <a:gdLst/>
            <a:ahLst/>
            <a:cxnLst/>
            <a:rect l="l" t="t" r="r" b="b"/>
            <a:pathLst>
              <a:path w="4784651" h="4114800" extrusionOk="0">
                <a:moveTo>
                  <a:pt x="4784651" y="4114800"/>
                </a:moveTo>
                <a:lnTo>
                  <a:pt x="0" y="4114800"/>
                </a:lnTo>
                <a:lnTo>
                  <a:pt x="0" y="0"/>
                </a:lnTo>
                <a:lnTo>
                  <a:pt x="4784651" y="0"/>
                </a:lnTo>
                <a:lnTo>
                  <a:pt x="4784651" y="411480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a:extLst>
              <a:ext uri="{FF2B5EF4-FFF2-40B4-BE49-F238E27FC236}">
                <a16:creationId xmlns:a16="http://schemas.microsoft.com/office/drawing/2014/main" id="{682C18A9-170B-C77B-B119-ADC8DDF65791}"/>
              </a:ext>
            </a:extLst>
          </p:cNvPr>
          <p:cNvSpPr/>
          <p:nvPr/>
        </p:nvSpPr>
        <p:spPr>
          <a:xfrm>
            <a:off x="-4898921" y="7051421"/>
            <a:ext cx="8928900" cy="8928900"/>
          </a:xfrm>
          <a:custGeom>
            <a:avLst/>
            <a:gdLst/>
            <a:ahLst/>
            <a:cxnLst/>
            <a:rect l="l" t="t" r="r" b="b"/>
            <a:pathLst>
              <a:path w="8928900" h="8928900" extrusionOk="0">
                <a:moveTo>
                  <a:pt x="0" y="0"/>
                </a:moveTo>
                <a:lnTo>
                  <a:pt x="8928900" y="0"/>
                </a:lnTo>
                <a:lnTo>
                  <a:pt x="8928900" y="8928900"/>
                </a:lnTo>
                <a:lnTo>
                  <a:pt x="0" y="89289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a:extLst>
              <a:ext uri="{FF2B5EF4-FFF2-40B4-BE49-F238E27FC236}">
                <a16:creationId xmlns:a16="http://schemas.microsoft.com/office/drawing/2014/main" id="{394EA9D3-A2D9-CD38-50BA-F2712099B947}"/>
              </a:ext>
            </a:extLst>
          </p:cNvPr>
          <p:cNvSpPr txBox="1"/>
          <p:nvPr/>
        </p:nvSpPr>
        <p:spPr>
          <a:xfrm>
            <a:off x="16346956" y="9277350"/>
            <a:ext cx="912344" cy="222377"/>
          </a:xfrm>
          <a:prstGeom prst="rect">
            <a:avLst/>
          </a:prstGeom>
          <a:noFill/>
          <a:ln>
            <a:noFill/>
          </a:ln>
        </p:spPr>
        <p:txBody>
          <a:bodyPr spcFirstLastPara="1" wrap="square" lIns="0" tIns="0" rIns="0" bIns="0" anchor="t" anchorCtr="0">
            <a:spAutoFit/>
          </a:bodyPr>
          <a:lstStyle/>
          <a:p>
            <a:pPr marL="0" marR="0" lvl="0" indent="0" algn="r" rtl="0">
              <a:lnSpc>
                <a:spcPct val="109005"/>
              </a:lnSpc>
              <a:spcBef>
                <a:spcPts val="0"/>
              </a:spcBef>
              <a:spcAft>
                <a:spcPts val="0"/>
              </a:spcAft>
              <a:buNone/>
            </a:pPr>
            <a:r>
              <a:rPr lang="en-US" sz="1599" b="1">
                <a:solidFill>
                  <a:srgbClr val="FFFFFF"/>
                </a:solidFill>
                <a:latin typeface="Arial"/>
                <a:ea typeface="Arial"/>
                <a:cs typeface="Arial"/>
                <a:sym typeface="Arial"/>
              </a:rPr>
              <a:t>Page 02</a:t>
            </a:r>
            <a:endParaRPr/>
          </a:p>
        </p:txBody>
      </p:sp>
      <p:sp>
        <p:nvSpPr>
          <p:cNvPr id="2" name="Google Shape;115;p3">
            <a:extLst>
              <a:ext uri="{FF2B5EF4-FFF2-40B4-BE49-F238E27FC236}">
                <a16:creationId xmlns:a16="http://schemas.microsoft.com/office/drawing/2014/main" id="{46C70749-200E-6AA8-9EF8-31B7A39D73B5}"/>
              </a:ext>
            </a:extLst>
          </p:cNvPr>
          <p:cNvSpPr txBox="1"/>
          <p:nvPr/>
        </p:nvSpPr>
        <p:spPr>
          <a:xfrm>
            <a:off x="1097346" y="337370"/>
            <a:ext cx="13682955" cy="1421928"/>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US" sz="6600" b="1" dirty="0">
                <a:solidFill>
                  <a:srgbClr val="FFFFFF"/>
                </a:solidFill>
              </a:rPr>
              <a:t>Why We Need Reverse Proxy</a:t>
            </a:r>
            <a:endParaRPr sz="1800" dirty="0"/>
          </a:p>
        </p:txBody>
      </p:sp>
      <p:sp>
        <p:nvSpPr>
          <p:cNvPr id="4" name="TextBox 3">
            <a:extLst>
              <a:ext uri="{FF2B5EF4-FFF2-40B4-BE49-F238E27FC236}">
                <a16:creationId xmlns:a16="http://schemas.microsoft.com/office/drawing/2014/main" id="{A3B43C5F-7368-761C-2699-5EF787D57207}"/>
              </a:ext>
            </a:extLst>
          </p:cNvPr>
          <p:cNvSpPr txBox="1"/>
          <p:nvPr/>
        </p:nvSpPr>
        <p:spPr>
          <a:xfrm>
            <a:off x="1097346" y="1847040"/>
            <a:ext cx="16470952" cy="8156079"/>
          </a:xfrm>
          <a:prstGeom prst="rect">
            <a:avLst/>
          </a:prstGeom>
          <a:noFill/>
        </p:spPr>
        <p:txBody>
          <a:bodyPr wrap="square">
            <a:spAutoFit/>
          </a:bodyPr>
          <a:lstStyle/>
          <a:p>
            <a:pPr algn="l"/>
            <a:r>
              <a:rPr lang="en-US" sz="3600" b="1" i="0" dirty="0">
                <a:solidFill>
                  <a:srgbClr val="F8FAFF"/>
                </a:solidFill>
                <a:effectLst/>
                <a:latin typeface="Inter"/>
              </a:rPr>
              <a:t>Security:</a:t>
            </a:r>
          </a:p>
          <a:p>
            <a:pPr algn="l"/>
            <a:r>
              <a:rPr lang="en-US" sz="3600" b="0" i="0" dirty="0">
                <a:solidFill>
                  <a:srgbClr val="F8FAFF"/>
                </a:solidFill>
                <a:effectLst/>
                <a:latin typeface="Inter"/>
              </a:rPr>
              <a:t>Acts as a shield for backend servers, hiding their identities and protecting them from direct exposure to the internet.</a:t>
            </a:r>
          </a:p>
          <a:p>
            <a:pPr algn="l"/>
            <a:endParaRPr lang="en-US" sz="2800" b="1" i="0" dirty="0">
              <a:solidFill>
                <a:srgbClr val="F8FAFF"/>
              </a:solidFill>
              <a:effectLst/>
              <a:latin typeface="+mn-lt"/>
            </a:endParaRPr>
          </a:p>
          <a:p>
            <a:r>
              <a:rPr lang="en-US" sz="3600" b="1" i="0" dirty="0">
                <a:solidFill>
                  <a:srgbClr val="F8FAFF"/>
                </a:solidFill>
                <a:effectLst/>
                <a:latin typeface="Inter"/>
              </a:rPr>
              <a:t>Routing to different services</a:t>
            </a:r>
            <a:r>
              <a:rPr lang="en-US" sz="2800" b="1" i="0" dirty="0">
                <a:solidFill>
                  <a:srgbClr val="F8FAFF"/>
                </a:solidFill>
                <a:effectLst/>
                <a:latin typeface="+mn-lt"/>
              </a:rPr>
              <a:t>:</a:t>
            </a:r>
          </a:p>
          <a:p>
            <a:r>
              <a:rPr lang="en-US" sz="3600" b="0" i="0" dirty="0">
                <a:solidFill>
                  <a:srgbClr val="F8FAFF"/>
                </a:solidFill>
                <a:effectLst/>
                <a:latin typeface="Inter"/>
              </a:rPr>
              <a:t>Routes requests to different backend servers based on the URL or other criteria.</a:t>
            </a:r>
            <a:endParaRPr lang="en-US" sz="2800" b="1" i="0" dirty="0">
              <a:solidFill>
                <a:srgbClr val="F8FAFF"/>
              </a:solidFill>
              <a:effectLst/>
              <a:latin typeface="+mn-lt"/>
            </a:endParaRPr>
          </a:p>
          <a:p>
            <a:pPr algn="l"/>
            <a:endParaRPr lang="en-US" sz="2800" b="1" i="0" dirty="0">
              <a:solidFill>
                <a:srgbClr val="F8FAFF"/>
              </a:solidFill>
              <a:effectLst/>
              <a:latin typeface="+mn-lt"/>
            </a:endParaRPr>
          </a:p>
          <a:p>
            <a:r>
              <a:rPr lang="en-US" sz="3600" b="1" i="0" dirty="0">
                <a:solidFill>
                  <a:srgbClr val="F8FAFF"/>
                </a:solidFill>
                <a:effectLst/>
                <a:latin typeface="Inter"/>
              </a:rPr>
              <a:t>Load Balancing:</a:t>
            </a:r>
          </a:p>
          <a:p>
            <a:r>
              <a:rPr lang="en-US" sz="3600" i="0" dirty="0">
                <a:solidFill>
                  <a:srgbClr val="F8FAFF"/>
                </a:solidFill>
                <a:effectLst/>
                <a:latin typeface="Inter"/>
              </a:rPr>
              <a:t>Distributes incoming traffic across multiple backend servers to ensure no single server is overwhelmed.</a:t>
            </a:r>
          </a:p>
          <a:p>
            <a:endParaRPr lang="en-US" sz="3600" dirty="0">
              <a:solidFill>
                <a:srgbClr val="F8FAFF"/>
              </a:solidFill>
              <a:latin typeface="Inter"/>
            </a:endParaRPr>
          </a:p>
          <a:p>
            <a:r>
              <a:rPr lang="en-US" sz="3600" b="1" i="0" dirty="0">
                <a:solidFill>
                  <a:srgbClr val="F8FAFF"/>
                </a:solidFill>
                <a:effectLst/>
                <a:latin typeface="Inter"/>
              </a:rPr>
              <a:t>Caching:</a:t>
            </a:r>
          </a:p>
          <a:p>
            <a:r>
              <a:rPr lang="en-US" sz="3600" b="0" i="0" dirty="0">
                <a:solidFill>
                  <a:srgbClr val="F8FAFF"/>
                </a:solidFill>
                <a:effectLst/>
                <a:latin typeface="Inter"/>
              </a:rPr>
              <a:t>Stores static content (e.g., images, CSS, JavaScript) or even dynamic content to reduce load on the backend server.</a:t>
            </a:r>
            <a:endParaRPr lang="en-US" sz="2800" i="0" dirty="0">
              <a:solidFill>
                <a:srgbClr val="F8FAFF"/>
              </a:solidFill>
              <a:effectLst/>
              <a:latin typeface="Inter"/>
            </a:endParaRPr>
          </a:p>
          <a:p>
            <a:pPr algn="l"/>
            <a:endParaRPr lang="en-US" sz="3600" b="1" i="0" dirty="0">
              <a:solidFill>
                <a:srgbClr val="F8FAFF"/>
              </a:solidFill>
              <a:effectLst/>
              <a:latin typeface="+mn-lt"/>
            </a:endParaRPr>
          </a:p>
        </p:txBody>
      </p:sp>
    </p:spTree>
    <p:extLst>
      <p:ext uri="{BB962C8B-B14F-4D97-AF65-F5344CB8AC3E}">
        <p14:creationId xmlns:p14="http://schemas.microsoft.com/office/powerpoint/2010/main" val="1523650897"/>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TotalTime>
  <Words>2043</Words>
  <Application>Microsoft Office PowerPoint</Application>
  <PresentationFormat>Custom</PresentationFormat>
  <Paragraphs>244</Paragraphs>
  <Slides>30</Slides>
  <Notes>30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Tirthraj Mahajan</cp:lastModifiedBy>
  <cp:revision>2</cp:revision>
  <dcterms:created xsi:type="dcterms:W3CDTF">2006-08-16T00:00:00Z</dcterms:created>
  <dcterms:modified xsi:type="dcterms:W3CDTF">2025-02-17T22:28:52Z</dcterms:modified>
</cp:coreProperties>
</file>